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4"/>
  </p:sldMasterIdLst>
  <p:sldIdLst>
    <p:sldId id="468" r:id="rId5"/>
    <p:sldId id="321" r:id="rId6"/>
    <p:sldId id="474" r:id="rId7"/>
    <p:sldId id="473" r:id="rId8"/>
    <p:sldId id="322" r:id="rId9"/>
    <p:sldId id="320" r:id="rId10"/>
    <p:sldId id="504" r:id="rId11"/>
    <p:sldId id="510" r:id="rId12"/>
    <p:sldId id="424" r:id="rId13"/>
    <p:sldId id="505" r:id="rId14"/>
    <p:sldId id="453" r:id="rId15"/>
    <p:sldId id="344" r:id="rId16"/>
    <p:sldId id="345" r:id="rId17"/>
    <p:sldId id="509" r:id="rId18"/>
    <p:sldId id="346" r:id="rId19"/>
    <p:sldId id="506" r:id="rId20"/>
    <p:sldId id="511" r:id="rId21"/>
    <p:sldId id="482" r:id="rId22"/>
    <p:sldId id="357" r:id="rId23"/>
    <p:sldId id="462" r:id="rId24"/>
    <p:sldId id="483" r:id="rId25"/>
    <p:sldId id="484" r:id="rId26"/>
    <p:sldId id="485" r:id="rId27"/>
    <p:sldId id="486" r:id="rId28"/>
    <p:sldId id="438" r:id="rId29"/>
    <p:sldId id="499" r:id="rId30"/>
    <p:sldId id="500" r:id="rId31"/>
    <p:sldId id="501" r:id="rId32"/>
    <p:sldId id="373" r:id="rId33"/>
    <p:sldId id="456" r:id="rId34"/>
    <p:sldId id="376" r:id="rId35"/>
    <p:sldId id="377" r:id="rId36"/>
    <p:sldId id="512" r:id="rId37"/>
    <p:sldId id="378" r:id="rId38"/>
    <p:sldId id="379" r:id="rId39"/>
    <p:sldId id="380" r:id="rId40"/>
    <p:sldId id="385" r:id="rId41"/>
    <p:sldId id="386" r:id="rId42"/>
    <p:sldId id="363" r:id="rId43"/>
    <p:sldId id="364" r:id="rId44"/>
    <p:sldId id="461" r:id="rId45"/>
    <p:sldId id="366" r:id="rId46"/>
    <p:sldId id="367" r:id="rId47"/>
    <p:sldId id="460" r:id="rId48"/>
    <p:sldId id="463" r:id="rId49"/>
    <p:sldId id="391" r:id="rId50"/>
    <p:sldId id="392" r:id="rId51"/>
    <p:sldId id="393" r:id="rId52"/>
    <p:sldId id="395" r:id="rId53"/>
    <p:sldId id="442" r:id="rId54"/>
    <p:sldId id="398" r:id="rId55"/>
    <p:sldId id="399" r:id="rId56"/>
    <p:sldId id="401" r:id="rId57"/>
    <p:sldId id="513" r:id="rId58"/>
    <p:sldId id="465" r:id="rId59"/>
    <p:sldId id="466" r:id="rId60"/>
    <p:sldId id="311"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376"/>
    <a:srgbClr val="005A9E"/>
    <a:srgbClr val="D6DCEE"/>
    <a:srgbClr val="F1F3F9"/>
    <a:srgbClr val="603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78" d="100"/>
          <a:sy n="78" d="100"/>
        </p:scale>
        <p:origin x="77" y="17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7/14/2022</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3A98EE3D-8CD1-4C3F-BD1C-C98C9596463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93698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2905970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395687589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4BE1D723-8F53-4F53-90B0-1982A396982E}" type="datetime1">
              <a:rPr lang="en-US" smtClean="0"/>
              <a:t>7/14/2022</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53345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80997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7437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8164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10829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7/14/2022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778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20830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907D986-8816-4272-A432-0437A28A9828}" type="datetime1">
              <a:rPr lang="en-US" smtClean="0"/>
              <a:t>7/14/2022</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pPr algn="l"/>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3A98EE3D-8CD1-4C3F-BD1C-C98C9596463C}" type="slidenum">
              <a:rPr lang="en-US" smtClean="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227592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2D6E202-B606-4609-B914-27C9371A1F6D}" type="datetime1">
              <a:rPr lang="en-US" smtClean="0"/>
              <a:t>7/14/2022</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8355618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gif"/><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5.gif"/><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9164C-A6FB-785A-1060-204A317729F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236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32692" y="1785552"/>
            <a:ext cx="10926618" cy="4524315"/>
          </a:xfrm>
          <a:prstGeom prst="rect">
            <a:avLst/>
          </a:prstGeom>
          <a:solidFill>
            <a:schemeClr val="accent1">
              <a:lumMod val="20000"/>
              <a:lumOff val="80000"/>
            </a:schemeClr>
          </a:solidFill>
        </p:spPr>
        <p:txBody>
          <a:bodyPr wrap="square">
            <a:spAutoFit/>
          </a:bodyPr>
          <a:lstStyle/>
          <a:p>
            <a:pPr marL="538163" indent="-538163">
              <a:buFont typeface="Wingdings" pitchFamily="2" charset="2"/>
              <a:buChar char="Ø"/>
            </a:pPr>
            <a:r>
              <a:rPr lang="en-US" sz="3600" b="1" dirty="0">
                <a:solidFill>
                  <a:srgbClr val="002060"/>
                </a:solidFill>
                <a:latin typeface="Times New Roman" pitchFamily="18" charset="0"/>
                <a:cs typeface="Times New Roman" pitchFamily="18" charset="0"/>
              </a:rPr>
              <a:t>The temporary nature of projects indicates that a project has a definite beginning and end.</a:t>
            </a:r>
          </a:p>
          <a:p>
            <a:r>
              <a:rPr lang="en-US" sz="3600" b="1" dirty="0">
                <a:solidFill>
                  <a:srgbClr val="002060"/>
                </a:solidFill>
                <a:latin typeface="Times New Roman" pitchFamily="18" charset="0"/>
                <a:cs typeface="Times New Roman" pitchFamily="18" charset="0"/>
              </a:rPr>
              <a:t> </a:t>
            </a:r>
          </a:p>
          <a:p>
            <a:pPr marL="444500" indent="-444500">
              <a:buFont typeface="Wingdings" pitchFamily="2" charset="2"/>
              <a:buChar char="Ø"/>
            </a:pPr>
            <a:r>
              <a:rPr lang="en-US" sz="3600" b="1" dirty="0">
                <a:solidFill>
                  <a:srgbClr val="002060"/>
                </a:solidFill>
                <a:latin typeface="Times New Roman" pitchFamily="18" charset="0"/>
                <a:cs typeface="Times New Roman" pitchFamily="18" charset="0"/>
              </a:rPr>
              <a:t>The end is reached when the project’s objectives have been achieved or when the project is terminated because its objectives will not or cannot be met, or when the need for the project no longer exists.</a:t>
            </a:r>
            <a:endParaRPr lang="ru-RU" sz="3600" b="1" dirty="0">
              <a:solidFill>
                <a:srgbClr val="002060"/>
              </a:solidFill>
              <a:latin typeface="Times New Roman" pitchFamily="18" charset="0"/>
              <a:cs typeface="Times New Roman" pitchFamily="18" charset="0"/>
            </a:endParaRPr>
          </a:p>
        </p:txBody>
      </p:sp>
      <p:sp>
        <p:nvSpPr>
          <p:cNvPr id="5" name="TextBox 4"/>
          <p:cNvSpPr txBox="1"/>
          <p:nvPr/>
        </p:nvSpPr>
        <p:spPr>
          <a:xfrm>
            <a:off x="632691" y="393496"/>
            <a:ext cx="10926618" cy="769441"/>
          </a:xfrm>
          <a:prstGeom prst="rect">
            <a:avLst/>
          </a:prstGeom>
          <a:solidFill>
            <a:schemeClr val="accent1">
              <a:lumMod val="20000"/>
              <a:lumOff val="80000"/>
            </a:schemeClr>
          </a:solidFill>
        </p:spPr>
        <p:txBody>
          <a:bodyPr wrap="square" rtlCol="0">
            <a:spAutoFit/>
          </a:bodyPr>
          <a:lstStyle/>
          <a:p>
            <a:pPr algn="ctr"/>
            <a:r>
              <a:rPr lang="en-US" sz="4400" b="1" dirty="0">
                <a:solidFill>
                  <a:srgbClr val="002060"/>
                </a:solidFill>
                <a:latin typeface="Times New Roman" pitchFamily="18" charset="0"/>
                <a:cs typeface="Times New Roman" pitchFamily="18" charset="0"/>
              </a:rPr>
              <a:t>Temporary nature of Project</a:t>
            </a:r>
            <a:endParaRPr lang="ru-RU" sz="4400" b="1" dirty="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54778" y="1403663"/>
            <a:ext cx="11268364" cy="4247317"/>
          </a:xfrm>
          <a:prstGeom prst="rect">
            <a:avLst/>
          </a:prstGeom>
          <a:solidFill>
            <a:schemeClr val="tx2">
              <a:lumMod val="20000"/>
              <a:lumOff val="80000"/>
            </a:schemeClr>
          </a:solidFill>
        </p:spPr>
        <p:txBody>
          <a:bodyPr wrap="square">
            <a:spAutoFit/>
          </a:bodyPr>
          <a:lstStyle/>
          <a:p>
            <a:r>
              <a:rPr lang="en-US" sz="5400" b="1" dirty="0">
                <a:solidFill>
                  <a:srgbClr val="002060"/>
                </a:solidFill>
                <a:latin typeface="Sylfaen" panose="010A0502050306030303" pitchFamily="18" charset="0"/>
                <a:cs typeface="Times New Roman" pitchFamily="18" charset="0"/>
              </a:rPr>
              <a:t>Every project creates a unique product, service, or result. </a:t>
            </a:r>
          </a:p>
          <a:p>
            <a:endParaRPr lang="en-US" sz="5400" b="1" dirty="0">
              <a:solidFill>
                <a:srgbClr val="002060"/>
              </a:solidFill>
              <a:latin typeface="Sylfaen" panose="010A0502050306030303" pitchFamily="18" charset="0"/>
              <a:cs typeface="Times New Roman" pitchFamily="18" charset="0"/>
            </a:endParaRPr>
          </a:p>
          <a:p>
            <a:r>
              <a:rPr lang="en-US" sz="5400" b="1" dirty="0">
                <a:solidFill>
                  <a:srgbClr val="002060"/>
                </a:solidFill>
                <a:latin typeface="Sylfaen" panose="010A0502050306030303" pitchFamily="18" charset="0"/>
                <a:cs typeface="Times New Roman" pitchFamily="18" charset="0"/>
              </a:rPr>
              <a:t>The outcome of the project may be tangible or intangible.</a:t>
            </a:r>
            <a:endParaRPr lang="ru-RU" sz="5400" b="1" dirty="0">
              <a:solidFill>
                <a:srgbClr val="002060"/>
              </a:solidFill>
              <a:latin typeface="Sylfaen" panose="010A0502050306030303"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752600"/>
          </a:xfrm>
          <a:solidFill>
            <a:schemeClr val="accent1">
              <a:lumMod val="40000"/>
              <a:lumOff val="60000"/>
            </a:schemeClr>
          </a:solidFill>
        </p:spPr>
        <p:txBody>
          <a:bodyPr>
            <a:normAutofit/>
          </a:bodyPr>
          <a:lstStyle/>
          <a:p>
            <a:pPr algn="ctr">
              <a:defRPr/>
            </a:pPr>
            <a:br>
              <a:rPr lang="hy-AM" sz="2800" b="1" dirty="0">
                <a:solidFill>
                  <a:srgbClr val="002060"/>
                </a:solidFill>
              </a:rPr>
            </a:br>
            <a:r>
              <a:rPr lang="en-US" sz="2800" b="1" dirty="0">
                <a:solidFill>
                  <a:srgbClr val="002060"/>
                </a:solidFill>
                <a:latin typeface="Sylfaen" panose="010A0502050306030303" pitchFamily="18" charset="0"/>
              </a:rPr>
              <a:t>THE THREE COMPONENTS FORM THE TRIANGLE OF PROJECT MANAGEMENT CONSTRAINTS</a:t>
            </a:r>
          </a:p>
        </p:txBody>
      </p:sp>
      <p:grpSp>
        <p:nvGrpSpPr>
          <p:cNvPr id="3" name="Group 2"/>
          <p:cNvGrpSpPr/>
          <p:nvPr/>
        </p:nvGrpSpPr>
        <p:grpSpPr>
          <a:xfrm>
            <a:off x="609600" y="2163427"/>
            <a:ext cx="8845011" cy="4437784"/>
            <a:chOff x="1862750" y="1906783"/>
            <a:chExt cx="7780133" cy="4490887"/>
          </a:xfrm>
        </p:grpSpPr>
        <p:grpSp>
          <p:nvGrpSpPr>
            <p:cNvPr id="4" name="Group 9"/>
            <p:cNvGrpSpPr/>
            <p:nvPr/>
          </p:nvGrpSpPr>
          <p:grpSpPr>
            <a:xfrm>
              <a:off x="4544292" y="1906783"/>
              <a:ext cx="4199798" cy="4047798"/>
              <a:chOff x="4225636" y="2225437"/>
              <a:chExt cx="4199798" cy="4047798"/>
            </a:xfrm>
          </p:grpSpPr>
          <p:sp>
            <p:nvSpPr>
              <p:cNvPr id="12" name="Isosceles Triangle 11"/>
              <p:cNvSpPr/>
              <p:nvPr/>
            </p:nvSpPr>
            <p:spPr>
              <a:xfrm>
                <a:off x="4225636" y="2272143"/>
                <a:ext cx="4199798" cy="3393141"/>
              </a:xfrm>
              <a:prstGeom prst="triangl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rot="3068994">
                <a:off x="6757175" y="3560473"/>
                <a:ext cx="1943838" cy="406084"/>
              </a:xfrm>
              <a:prstGeom prst="rect">
                <a:avLst/>
              </a:prstGeom>
              <a:noFill/>
            </p:spPr>
            <p:txBody>
              <a:bodyPr wrap="square" rtlCol="0">
                <a:spAutoFit/>
              </a:bodyPr>
              <a:lstStyle/>
              <a:p>
                <a:pPr algn="ctr"/>
                <a:r>
                  <a:rPr lang="en-US" sz="2400" b="1" dirty="0">
                    <a:solidFill>
                      <a:srgbClr val="002060"/>
                    </a:solidFill>
                    <a:latin typeface="Sylfaen" pitchFamily="18" charset="0"/>
                  </a:rPr>
                  <a:t>COST</a:t>
                </a:r>
                <a:endParaRPr lang="ru-RU" sz="2400" b="1" dirty="0">
                  <a:solidFill>
                    <a:srgbClr val="002060"/>
                  </a:solidFill>
                  <a:latin typeface="Sylfaen" pitchFamily="18" charset="0"/>
                </a:endParaRPr>
              </a:p>
            </p:txBody>
          </p:sp>
          <p:sp>
            <p:nvSpPr>
              <p:cNvPr id="14" name="TextBox 13"/>
              <p:cNvSpPr txBox="1"/>
              <p:nvPr/>
            </p:nvSpPr>
            <p:spPr>
              <a:xfrm rot="18503417">
                <a:off x="3364101" y="3560473"/>
                <a:ext cx="3076155" cy="406084"/>
              </a:xfrm>
              <a:prstGeom prst="rect">
                <a:avLst/>
              </a:prstGeom>
              <a:noFill/>
            </p:spPr>
            <p:txBody>
              <a:bodyPr wrap="square" rtlCol="0">
                <a:spAutoFit/>
              </a:bodyPr>
              <a:lstStyle/>
              <a:p>
                <a:pPr algn="ctr"/>
                <a:r>
                  <a:rPr lang="en-US" sz="2400" b="1" dirty="0">
                    <a:solidFill>
                      <a:srgbClr val="002060"/>
                    </a:solidFill>
                    <a:latin typeface="Sylfaen" pitchFamily="18" charset="0"/>
                  </a:rPr>
                  <a:t>SCOPE</a:t>
                </a:r>
                <a:endParaRPr lang="ru-RU" sz="2400" b="1" dirty="0">
                  <a:solidFill>
                    <a:srgbClr val="002060"/>
                  </a:solidFill>
                  <a:latin typeface="Sylfaen" pitchFamily="18" charset="0"/>
                </a:endParaRPr>
              </a:p>
            </p:txBody>
          </p:sp>
          <p:sp>
            <p:nvSpPr>
              <p:cNvPr id="15" name="TextBox 14"/>
              <p:cNvSpPr txBox="1"/>
              <p:nvPr/>
            </p:nvSpPr>
            <p:spPr>
              <a:xfrm>
                <a:off x="5891562" y="5806046"/>
                <a:ext cx="1279588" cy="467189"/>
              </a:xfrm>
              <a:prstGeom prst="rect">
                <a:avLst/>
              </a:prstGeom>
              <a:noFill/>
            </p:spPr>
            <p:txBody>
              <a:bodyPr wrap="square" rtlCol="0">
                <a:spAutoFit/>
              </a:bodyPr>
              <a:lstStyle/>
              <a:p>
                <a:r>
                  <a:rPr lang="en-US" sz="2400" b="1" dirty="0">
                    <a:solidFill>
                      <a:srgbClr val="002060"/>
                    </a:solidFill>
                    <a:latin typeface="Sylfaen" pitchFamily="18" charset="0"/>
                  </a:rPr>
                  <a:t>TIME</a:t>
                </a:r>
                <a:endParaRPr lang="ru-RU" sz="2400" b="1" dirty="0">
                  <a:solidFill>
                    <a:srgbClr val="002060"/>
                  </a:solidFill>
                  <a:latin typeface="Sylfaen" pitchFamily="18" charset="0"/>
                </a:endParaRPr>
              </a:p>
            </p:txBody>
          </p:sp>
        </p:grpSp>
        <p:pic>
          <p:nvPicPr>
            <p:cNvPr id="5" name="Picture 4" descr="hand_19034_md - Copy.gif"/>
            <p:cNvPicPr>
              <a:picLocks noChangeAspect="1"/>
            </p:cNvPicPr>
            <p:nvPr/>
          </p:nvPicPr>
          <p:blipFill>
            <a:blip r:embed="rId2">
              <a:duotone>
                <a:schemeClr val="accent1">
                  <a:shade val="45000"/>
                  <a:satMod val="135000"/>
                </a:schemeClr>
                <a:prstClr val="white"/>
              </a:duotone>
            </a:blip>
            <a:stretch>
              <a:fillRect/>
            </a:stretch>
          </p:blipFill>
          <p:spPr>
            <a:xfrm rot="19751237">
              <a:off x="8178018" y="2676140"/>
              <a:ext cx="1464865" cy="733783"/>
            </a:xfrm>
            <a:prstGeom prst="rect">
              <a:avLst/>
            </a:prstGeom>
          </p:spPr>
        </p:pic>
        <p:pic>
          <p:nvPicPr>
            <p:cNvPr id="6" name="Picture 5" descr="hand_19034_md - Copy.gif"/>
            <p:cNvPicPr>
              <a:picLocks noChangeAspect="1"/>
            </p:cNvPicPr>
            <p:nvPr/>
          </p:nvPicPr>
          <p:blipFill>
            <a:blip r:embed="rId2">
              <a:duotone>
                <a:schemeClr val="accent1">
                  <a:shade val="45000"/>
                  <a:satMod val="135000"/>
                </a:schemeClr>
                <a:prstClr val="white"/>
              </a:duotone>
            </a:blip>
            <a:stretch>
              <a:fillRect/>
            </a:stretch>
          </p:blipFill>
          <p:spPr>
            <a:xfrm rot="21313815" flipH="1">
              <a:off x="4379864" y="5502010"/>
              <a:ext cx="1801105" cy="895660"/>
            </a:xfrm>
            <a:prstGeom prst="rect">
              <a:avLst/>
            </a:prstGeom>
          </p:spPr>
        </p:pic>
        <p:pic>
          <p:nvPicPr>
            <p:cNvPr id="7" name="Picture 6" descr="hand_19034_md - Copy.gif"/>
            <p:cNvPicPr>
              <a:picLocks noChangeAspect="1"/>
            </p:cNvPicPr>
            <p:nvPr/>
          </p:nvPicPr>
          <p:blipFill>
            <a:blip r:embed="rId2">
              <a:duotone>
                <a:schemeClr val="accent1">
                  <a:shade val="45000"/>
                  <a:satMod val="135000"/>
                </a:schemeClr>
                <a:prstClr val="white"/>
              </a:duotone>
            </a:blip>
            <a:stretch>
              <a:fillRect/>
            </a:stretch>
          </p:blipFill>
          <p:spPr>
            <a:xfrm rot="1988977" flipH="1">
              <a:off x="3333289" y="2663625"/>
              <a:ext cx="1663786" cy="837607"/>
            </a:xfrm>
            <a:prstGeom prst="rect">
              <a:avLst/>
            </a:prstGeom>
          </p:spPr>
        </p:pic>
        <p:sp>
          <p:nvSpPr>
            <p:cNvPr id="9" name="TextBox 8"/>
            <p:cNvSpPr txBox="1"/>
            <p:nvPr/>
          </p:nvSpPr>
          <p:spPr>
            <a:xfrm>
              <a:off x="1862750" y="2107935"/>
              <a:ext cx="1608625" cy="591772"/>
            </a:xfrm>
            <a:prstGeom prst="rect">
              <a:avLst/>
            </a:prstGeom>
            <a:noFill/>
          </p:spPr>
          <p:txBody>
            <a:bodyPr wrap="square" rtlCol="0">
              <a:spAutoFit/>
            </a:bodyPr>
            <a:lstStyle/>
            <a:p>
              <a:r>
                <a:rPr lang="en-US" sz="3200" b="1" dirty="0">
                  <a:solidFill>
                    <a:srgbClr val="002060"/>
                  </a:solidFill>
                  <a:latin typeface="Sylfaen"/>
                </a:rPr>
                <a:t>What ?</a:t>
              </a:r>
              <a:endParaRPr lang="ru-RU" sz="3200" b="1" dirty="0">
                <a:solidFill>
                  <a:srgbClr val="002060"/>
                </a:solidFill>
                <a:latin typeface="Sylfaen" pitchFamily="18" charset="0"/>
              </a:endParaRPr>
            </a:p>
          </p:txBody>
        </p:sp>
      </p:grpSp>
      <p:sp>
        <p:nvSpPr>
          <p:cNvPr id="16" name="TextBox 15">
            <a:extLst>
              <a:ext uri="{FF2B5EF4-FFF2-40B4-BE49-F238E27FC236}">
                <a16:creationId xmlns:a16="http://schemas.microsoft.com/office/drawing/2014/main" id="{3D7DB3B1-9D4E-F287-F999-6FEEB5497F12}"/>
              </a:ext>
            </a:extLst>
          </p:cNvPr>
          <p:cNvSpPr txBox="1"/>
          <p:nvPr/>
        </p:nvSpPr>
        <p:spPr>
          <a:xfrm>
            <a:off x="8788458" y="5409308"/>
            <a:ext cx="1828800" cy="584775"/>
          </a:xfrm>
          <a:prstGeom prst="rect">
            <a:avLst/>
          </a:prstGeom>
          <a:noFill/>
        </p:spPr>
        <p:txBody>
          <a:bodyPr wrap="square" rtlCol="0">
            <a:spAutoFit/>
          </a:bodyPr>
          <a:lstStyle/>
          <a:p>
            <a:r>
              <a:rPr lang="en-US" sz="3200" b="1" dirty="0">
                <a:solidFill>
                  <a:srgbClr val="002060"/>
                </a:solidFill>
                <a:latin typeface="Sylfaen"/>
              </a:rPr>
              <a:t>When ?</a:t>
            </a:r>
            <a:endParaRPr lang="ru-RU" sz="3200" b="1" dirty="0">
              <a:solidFill>
                <a:srgbClr val="002060"/>
              </a:solidFill>
              <a:latin typeface="Sylfaen" pitchFamily="18" charset="0"/>
            </a:endParaRPr>
          </a:p>
        </p:txBody>
      </p:sp>
      <p:sp>
        <p:nvSpPr>
          <p:cNvPr id="17" name="TextBox 16">
            <a:extLst>
              <a:ext uri="{FF2B5EF4-FFF2-40B4-BE49-F238E27FC236}">
                <a16:creationId xmlns:a16="http://schemas.microsoft.com/office/drawing/2014/main" id="{D5143AC0-5D8A-C3A3-C8ED-07D478D1DB91}"/>
              </a:ext>
            </a:extLst>
          </p:cNvPr>
          <p:cNvSpPr txBox="1"/>
          <p:nvPr/>
        </p:nvSpPr>
        <p:spPr>
          <a:xfrm>
            <a:off x="9438640" y="2434812"/>
            <a:ext cx="2598321" cy="584775"/>
          </a:xfrm>
          <a:prstGeom prst="rect">
            <a:avLst/>
          </a:prstGeom>
          <a:noFill/>
        </p:spPr>
        <p:txBody>
          <a:bodyPr wrap="square" rtlCol="0">
            <a:spAutoFit/>
          </a:bodyPr>
          <a:lstStyle/>
          <a:p>
            <a:r>
              <a:rPr lang="en-US" sz="3200" b="1" dirty="0">
                <a:solidFill>
                  <a:srgbClr val="002060"/>
                </a:solidFill>
                <a:latin typeface="Sylfaen"/>
              </a:rPr>
              <a:t>How much?</a:t>
            </a:r>
            <a:endParaRPr lang="ru-RU" sz="3200" b="1" dirty="0">
              <a:solidFill>
                <a:srgbClr val="002060"/>
              </a:solidFill>
              <a:latin typeface="Sylfaen" pitchFamily="18" charset="0"/>
            </a:endParaRPr>
          </a:p>
        </p:txBody>
      </p:sp>
    </p:spTree>
    <p:extLst>
      <p:ext uri="{BB962C8B-B14F-4D97-AF65-F5344CB8AC3E}">
        <p14:creationId xmlns:p14="http://schemas.microsoft.com/office/powerpoint/2010/main" val="36725267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751705" y="1594335"/>
            <a:ext cx="10908863" cy="4897206"/>
            <a:chOff x="1717966" y="1663042"/>
            <a:chExt cx="9972271" cy="4973285"/>
          </a:xfrm>
        </p:grpSpPr>
        <p:grpSp>
          <p:nvGrpSpPr>
            <p:cNvPr id="5" name="Group 18"/>
            <p:cNvGrpSpPr/>
            <p:nvPr/>
          </p:nvGrpSpPr>
          <p:grpSpPr>
            <a:xfrm>
              <a:off x="7105017" y="1820426"/>
              <a:ext cx="4585220" cy="3693684"/>
              <a:chOff x="5012980" y="1806571"/>
              <a:chExt cx="4585220" cy="3693684"/>
            </a:xfrm>
          </p:grpSpPr>
          <p:grpSp>
            <p:nvGrpSpPr>
              <p:cNvPr id="15" name="Group 9"/>
              <p:cNvGrpSpPr/>
              <p:nvPr/>
            </p:nvGrpSpPr>
            <p:grpSpPr>
              <a:xfrm>
                <a:off x="5012980" y="1806571"/>
                <a:ext cx="3452149" cy="3693684"/>
                <a:chOff x="4030722" y="1840103"/>
                <a:chExt cx="4226587" cy="4616114"/>
              </a:xfrm>
            </p:grpSpPr>
            <p:sp>
              <p:nvSpPr>
                <p:cNvPr id="17" name="Oval 16"/>
                <p:cNvSpPr/>
                <p:nvPr/>
              </p:nvSpPr>
              <p:spPr>
                <a:xfrm>
                  <a:off x="4030722" y="1977042"/>
                  <a:ext cx="4226587" cy="4479175"/>
                </a:xfrm>
                <a:prstGeom prst="ellipse">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57150">
                      <a:solidFill>
                        <a:schemeClr val="tx1"/>
                      </a:solidFill>
                    </a:ln>
                  </a:endParaRPr>
                </a:p>
              </p:txBody>
            </p:sp>
            <p:sp>
              <p:nvSpPr>
                <p:cNvPr id="18" name="Isosceles Triangle 17"/>
                <p:cNvSpPr/>
                <p:nvPr/>
              </p:nvSpPr>
              <p:spPr>
                <a:xfrm>
                  <a:off x="4315215" y="2165492"/>
                  <a:ext cx="3657600" cy="3214256"/>
                </a:xfrm>
                <a:prstGeom prst="triangle">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rot="3716410">
                  <a:off x="6353563" y="3310009"/>
                  <a:ext cx="1984360" cy="516704"/>
                </a:xfrm>
                <a:prstGeom prst="rect">
                  <a:avLst/>
                </a:prstGeom>
                <a:noFill/>
              </p:spPr>
              <p:txBody>
                <a:bodyPr wrap="square" rtlCol="0">
                  <a:spAutoFit/>
                </a:bodyPr>
                <a:lstStyle/>
                <a:p>
                  <a:r>
                    <a:rPr lang="en-US" sz="2400" b="1" dirty="0">
                      <a:latin typeface="Sylfaen" pitchFamily="18" charset="0"/>
                    </a:rPr>
                    <a:t>BUDGET</a:t>
                  </a:r>
                  <a:endParaRPr lang="ru-RU" sz="2400" b="1" dirty="0">
                    <a:latin typeface="Sylfaen" pitchFamily="18" charset="0"/>
                  </a:endParaRPr>
                </a:p>
              </p:txBody>
            </p:sp>
            <p:sp>
              <p:nvSpPr>
                <p:cNvPr id="20" name="TextBox 19"/>
                <p:cNvSpPr txBox="1"/>
                <p:nvPr/>
              </p:nvSpPr>
              <p:spPr>
                <a:xfrm rot="18049686">
                  <a:off x="3226913" y="3354434"/>
                  <a:ext cx="3545366" cy="516704"/>
                </a:xfrm>
                <a:prstGeom prst="rect">
                  <a:avLst/>
                </a:prstGeom>
                <a:noFill/>
              </p:spPr>
              <p:txBody>
                <a:bodyPr wrap="square" rtlCol="0">
                  <a:spAutoFit/>
                </a:bodyPr>
                <a:lstStyle/>
                <a:p>
                  <a:pPr algn="ctr"/>
                  <a:r>
                    <a:rPr lang="en-US" sz="2400" b="1" dirty="0">
                      <a:latin typeface="Sylfaen" pitchFamily="18" charset="0"/>
                    </a:rPr>
                    <a:t>SCOPE</a:t>
                  </a:r>
                  <a:endParaRPr lang="ru-RU" sz="2400" b="1" dirty="0">
                    <a:latin typeface="Sylfaen" pitchFamily="18" charset="0"/>
                  </a:endParaRPr>
                </a:p>
              </p:txBody>
            </p:sp>
            <p:sp>
              <p:nvSpPr>
                <p:cNvPr id="21" name="TextBox 20"/>
                <p:cNvSpPr txBox="1"/>
                <p:nvPr/>
              </p:nvSpPr>
              <p:spPr>
                <a:xfrm>
                  <a:off x="4690788" y="5672565"/>
                  <a:ext cx="3095936" cy="585920"/>
                </a:xfrm>
                <a:prstGeom prst="rect">
                  <a:avLst/>
                </a:prstGeom>
                <a:noFill/>
              </p:spPr>
              <p:txBody>
                <a:bodyPr wrap="square" rtlCol="0">
                  <a:spAutoFit/>
                </a:bodyPr>
                <a:lstStyle/>
                <a:p>
                  <a:pPr algn="ctr"/>
                  <a:r>
                    <a:rPr lang="en-US" sz="2400" b="1" dirty="0">
                      <a:latin typeface="Sylfaen" pitchFamily="18" charset="0"/>
                    </a:rPr>
                    <a:t>DURATION</a:t>
                  </a:r>
                  <a:endParaRPr lang="ru-RU" sz="2400" b="1" dirty="0">
                    <a:latin typeface="Sylfaen" pitchFamily="18" charset="0"/>
                  </a:endParaRPr>
                </a:p>
              </p:txBody>
            </p:sp>
          </p:grpSp>
          <p:sp>
            <p:nvSpPr>
              <p:cNvPr id="16" name="Isosceles Triangle 15"/>
              <p:cNvSpPr/>
              <p:nvPr/>
            </p:nvSpPr>
            <p:spPr>
              <a:xfrm rot="406538">
                <a:off x="5339417" y="2046659"/>
                <a:ext cx="4258783" cy="2980944"/>
              </a:xfrm>
              <a:prstGeom prst="triangle">
                <a:avLst>
                  <a:gd name="adj" fmla="val 4937"/>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Group 9"/>
            <p:cNvGrpSpPr/>
            <p:nvPr/>
          </p:nvGrpSpPr>
          <p:grpSpPr>
            <a:xfrm>
              <a:off x="1717966" y="1663042"/>
              <a:ext cx="3458782" cy="3920342"/>
              <a:chOff x="3796146" y="1556844"/>
              <a:chExt cx="4234709" cy="4899375"/>
            </a:xfrm>
          </p:grpSpPr>
          <p:sp>
            <p:nvSpPr>
              <p:cNvPr id="10" name="Oval 9"/>
              <p:cNvSpPr/>
              <p:nvPr/>
            </p:nvSpPr>
            <p:spPr>
              <a:xfrm>
                <a:off x="3796146" y="1999161"/>
                <a:ext cx="4234709" cy="4457058"/>
              </a:xfrm>
              <a:prstGeom prst="ellipse">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w="57150">
                    <a:solidFill>
                      <a:schemeClr val="tx1"/>
                    </a:solidFill>
                  </a:ln>
                </a:endParaRPr>
              </a:p>
            </p:txBody>
          </p:sp>
          <p:sp>
            <p:nvSpPr>
              <p:cNvPr id="11" name="Isosceles Triangle 10"/>
              <p:cNvSpPr/>
              <p:nvPr/>
            </p:nvSpPr>
            <p:spPr>
              <a:xfrm>
                <a:off x="4158681" y="1999161"/>
                <a:ext cx="3657600" cy="3294013"/>
              </a:xfrm>
              <a:prstGeom prst="triangle">
                <a:avLst>
                  <a:gd name="adj" fmla="val 50000"/>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rot="3716410">
                <a:off x="6255854" y="3310010"/>
                <a:ext cx="1984360" cy="516704"/>
              </a:xfrm>
              <a:prstGeom prst="rect">
                <a:avLst/>
              </a:prstGeom>
              <a:noFill/>
            </p:spPr>
            <p:txBody>
              <a:bodyPr wrap="square" rtlCol="0">
                <a:spAutoFit/>
              </a:bodyPr>
              <a:lstStyle/>
              <a:p>
                <a:r>
                  <a:rPr lang="en-US" sz="2400" b="1" dirty="0">
                    <a:latin typeface="Sylfaen" pitchFamily="18" charset="0"/>
                  </a:rPr>
                  <a:t>BUDGET</a:t>
                </a:r>
                <a:endParaRPr lang="ru-RU" sz="2400" b="1" dirty="0">
                  <a:latin typeface="Sylfaen" pitchFamily="18" charset="0"/>
                </a:endParaRPr>
              </a:p>
            </p:txBody>
          </p:sp>
          <p:sp>
            <p:nvSpPr>
              <p:cNvPr id="13" name="TextBox 12"/>
              <p:cNvSpPr txBox="1"/>
              <p:nvPr/>
            </p:nvSpPr>
            <p:spPr>
              <a:xfrm rot="18049686">
                <a:off x="2781511" y="3112855"/>
                <a:ext cx="3628726" cy="516704"/>
              </a:xfrm>
              <a:prstGeom prst="rect">
                <a:avLst/>
              </a:prstGeom>
              <a:noFill/>
            </p:spPr>
            <p:txBody>
              <a:bodyPr wrap="square" rtlCol="0">
                <a:spAutoFit/>
              </a:bodyPr>
              <a:lstStyle/>
              <a:p>
                <a:pPr algn="ctr"/>
                <a:r>
                  <a:rPr lang="en-US" sz="2400" b="1" dirty="0">
                    <a:latin typeface="Sylfaen" pitchFamily="18" charset="0"/>
                  </a:rPr>
                  <a:t>SCOPE</a:t>
                </a:r>
                <a:endParaRPr lang="ru-RU" sz="2400" b="1" dirty="0">
                  <a:latin typeface="Sylfaen" pitchFamily="18" charset="0"/>
                </a:endParaRPr>
              </a:p>
            </p:txBody>
          </p:sp>
          <p:sp>
            <p:nvSpPr>
              <p:cNvPr id="14" name="TextBox 13"/>
              <p:cNvSpPr txBox="1"/>
              <p:nvPr/>
            </p:nvSpPr>
            <p:spPr>
              <a:xfrm>
                <a:off x="4595875" y="5521618"/>
                <a:ext cx="3095937" cy="585920"/>
              </a:xfrm>
              <a:prstGeom prst="rect">
                <a:avLst/>
              </a:prstGeom>
              <a:noFill/>
            </p:spPr>
            <p:txBody>
              <a:bodyPr wrap="square" rtlCol="0">
                <a:spAutoFit/>
              </a:bodyPr>
              <a:lstStyle/>
              <a:p>
                <a:pPr algn="ctr"/>
                <a:r>
                  <a:rPr lang="en-US" sz="2400" b="1" dirty="0">
                    <a:latin typeface="Sylfaen" pitchFamily="18" charset="0"/>
                  </a:rPr>
                  <a:t>DURATION</a:t>
                </a:r>
                <a:endParaRPr lang="ru-RU" sz="2400" b="1" dirty="0">
                  <a:latin typeface="Sylfaen" pitchFamily="18" charset="0"/>
                </a:endParaRPr>
              </a:p>
            </p:txBody>
          </p:sp>
        </p:grpSp>
        <p:sp>
          <p:nvSpPr>
            <p:cNvPr id="7" name="Isosceles Triangle 6"/>
            <p:cNvSpPr/>
            <p:nvPr/>
          </p:nvSpPr>
          <p:spPr>
            <a:xfrm rot="1082756">
              <a:off x="2456583" y="1668998"/>
              <a:ext cx="2971060" cy="3697918"/>
            </a:xfrm>
            <a:prstGeom prst="triangle">
              <a:avLst>
                <a:gd name="adj" fmla="val 5182"/>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chemeClr val="bg2">
                      <a:lumMod val="50000"/>
                    </a:schemeClr>
                  </a:solidFill>
                </a:ln>
              </a:endParaRPr>
            </a:p>
          </p:txBody>
        </p:sp>
        <p:sp>
          <p:nvSpPr>
            <p:cNvPr id="8" name="Oval 7"/>
            <p:cNvSpPr/>
            <p:nvPr/>
          </p:nvSpPr>
          <p:spPr>
            <a:xfrm>
              <a:off x="2739629" y="5666509"/>
              <a:ext cx="997528" cy="969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Sylfaen" pitchFamily="18" charset="0"/>
                </a:rPr>
                <a:t>A</a:t>
              </a:r>
              <a:endParaRPr lang="ru-RU" sz="4000" b="1" dirty="0">
                <a:latin typeface="Sylfaen" pitchFamily="18" charset="0"/>
              </a:endParaRPr>
            </a:p>
          </p:txBody>
        </p:sp>
        <p:sp>
          <p:nvSpPr>
            <p:cNvPr id="9" name="Oval 8"/>
            <p:cNvSpPr/>
            <p:nvPr/>
          </p:nvSpPr>
          <p:spPr>
            <a:xfrm>
              <a:off x="8409709" y="5666509"/>
              <a:ext cx="997528" cy="969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Sylfaen" pitchFamily="18" charset="0"/>
                </a:rPr>
                <a:t>B</a:t>
              </a:r>
              <a:endParaRPr lang="ru-RU" sz="4000" b="1" dirty="0">
                <a:latin typeface="Sylfaen" pitchFamily="18" charset="0"/>
              </a:endParaRPr>
            </a:p>
          </p:txBody>
        </p:sp>
      </p:grpSp>
      <p:sp>
        <p:nvSpPr>
          <p:cNvPr id="22" name="Title 1"/>
          <p:cNvSpPr>
            <a:spLocks noGrp="1"/>
          </p:cNvSpPr>
          <p:nvPr>
            <p:ph type="title"/>
          </p:nvPr>
        </p:nvSpPr>
        <p:spPr>
          <a:xfrm>
            <a:off x="0" y="0"/>
            <a:ext cx="12192000" cy="1143000"/>
          </a:xfrm>
          <a:solidFill>
            <a:schemeClr val="accent1">
              <a:lumMod val="40000"/>
              <a:lumOff val="60000"/>
            </a:schemeClr>
          </a:solidFill>
        </p:spPr>
        <p:txBody>
          <a:bodyPr>
            <a:normAutofit fontScale="90000"/>
          </a:bodyPr>
          <a:lstStyle/>
          <a:p>
            <a:pPr algn="ctr">
              <a:defRPr/>
            </a:pPr>
            <a:br>
              <a:rPr lang="hy-AM" sz="2400" b="1" dirty="0">
                <a:solidFill>
                  <a:srgbClr val="002060"/>
                </a:solidFill>
              </a:rPr>
            </a:br>
            <a:r>
              <a:rPr lang="en-US" sz="3100" b="1" dirty="0">
                <a:solidFill>
                  <a:srgbClr val="002060"/>
                </a:solidFill>
                <a:latin typeface="Sylfaen" panose="010A0502050306030303" pitchFamily="18" charset="0"/>
              </a:rPr>
              <a:t>CONSTRAINT COMPONENTS ARE INTERCONNECTED AND INTERACT WITH EACH OTHER</a:t>
            </a:r>
          </a:p>
        </p:txBody>
      </p:sp>
    </p:spTree>
    <p:extLst>
      <p:ext uri="{BB962C8B-B14F-4D97-AF65-F5344CB8AC3E}">
        <p14:creationId xmlns:p14="http://schemas.microsoft.com/office/powerpoint/2010/main" val="38546328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429491" y="3297381"/>
            <a:ext cx="3366654" cy="523220"/>
          </a:xfrm>
          <a:prstGeom prst="rect">
            <a:avLst/>
          </a:prstGeom>
          <a:noFill/>
        </p:spPr>
        <p:txBody>
          <a:bodyPr wrap="square" rtlCol="0">
            <a:spAutoFit/>
          </a:bodyPr>
          <a:lstStyle/>
          <a:p>
            <a:r>
              <a:rPr lang="en-US" sz="2800" b="1" dirty="0">
                <a:latin typeface="Times New Roman" pitchFamily="18" charset="0"/>
                <a:cs typeface="Times New Roman" pitchFamily="18" charset="0"/>
              </a:rPr>
              <a:t>Sextuple Constrains</a:t>
            </a:r>
            <a:endParaRPr lang="ru-RU" sz="2800" b="1" dirty="0">
              <a:latin typeface="Times New Roman" pitchFamily="18" charset="0"/>
              <a:cs typeface="Times New Roman" pitchFamily="18" charset="0"/>
            </a:endParaRPr>
          </a:p>
        </p:txBody>
      </p:sp>
      <p:sp>
        <p:nvSpPr>
          <p:cNvPr id="5" name="TextBox 4"/>
          <p:cNvSpPr txBox="1"/>
          <p:nvPr/>
        </p:nvSpPr>
        <p:spPr>
          <a:xfrm>
            <a:off x="5190564" y="5257801"/>
            <a:ext cx="3348318" cy="461665"/>
          </a:xfrm>
          <a:prstGeom prst="rect">
            <a:avLst/>
          </a:prstGeom>
          <a:solidFill>
            <a:schemeClr val="bg1"/>
          </a:solidFill>
        </p:spPr>
        <p:txBody>
          <a:bodyPr wrap="square" rtlCol="0">
            <a:spAutoFit/>
          </a:bodyPr>
          <a:lstStyle/>
          <a:p>
            <a:pPr algn="ctr"/>
            <a:r>
              <a:rPr lang="en-US" sz="2400" b="1" dirty="0">
                <a:solidFill>
                  <a:schemeClr val="tx2"/>
                </a:solidFill>
                <a:latin typeface="Aharoni" pitchFamily="2" charset="-79"/>
                <a:cs typeface="Aharoni" pitchFamily="2" charset="-79"/>
              </a:rPr>
              <a:t>Resources</a:t>
            </a:r>
            <a:endParaRPr lang="ru-RU" sz="2400" b="1" dirty="0">
              <a:solidFill>
                <a:schemeClr val="tx2"/>
              </a:solidFill>
              <a:cs typeface="Aharoni" pitchFamily="2" charset="-79"/>
            </a:endParaRPr>
          </a:p>
        </p:txBody>
      </p:sp>
    </p:spTree>
    <p:extLst>
      <p:ext uri="{BB962C8B-B14F-4D97-AF65-F5344CB8AC3E}">
        <p14:creationId xmlns:p14="http://schemas.microsoft.com/office/powerpoint/2010/main" val="3741195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Explosion 2 4"/>
          <p:cNvSpPr/>
          <p:nvPr/>
        </p:nvSpPr>
        <p:spPr>
          <a:xfrm rot="20740848">
            <a:off x="1674534" y="572861"/>
            <a:ext cx="4409665" cy="2286000"/>
          </a:xfrm>
          <a:prstGeom prst="irregularSeal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Sylfaen" pitchFamily="18" charset="0"/>
                <a:cs typeface="Arial" pitchFamily="34" charset="0"/>
              </a:rPr>
              <a:t>Business</a:t>
            </a:r>
            <a:endParaRPr lang="ru-RU" sz="3200" dirty="0">
              <a:latin typeface="Sylfaen" pitchFamily="18" charset="0"/>
              <a:cs typeface="Arial" pitchFamily="34" charset="0"/>
            </a:endParaRPr>
          </a:p>
        </p:txBody>
      </p:sp>
      <p:sp>
        <p:nvSpPr>
          <p:cNvPr id="6" name="Explosion 2 5"/>
          <p:cNvSpPr/>
          <p:nvPr/>
        </p:nvSpPr>
        <p:spPr>
          <a:xfrm rot="1137711">
            <a:off x="6209528" y="829230"/>
            <a:ext cx="4746847" cy="1873002"/>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Sylfaen" pitchFamily="18" charset="0"/>
              </a:rPr>
              <a:t>Community</a:t>
            </a:r>
            <a:endParaRPr lang="ru-RU" sz="2800" dirty="0">
              <a:latin typeface="Sylfaen" pitchFamily="18" charset="0"/>
            </a:endParaRPr>
          </a:p>
        </p:txBody>
      </p:sp>
      <p:sp>
        <p:nvSpPr>
          <p:cNvPr id="7" name="Explosion 2 6"/>
          <p:cNvSpPr/>
          <p:nvPr/>
        </p:nvSpPr>
        <p:spPr>
          <a:xfrm rot="2392383">
            <a:off x="24687" y="3452641"/>
            <a:ext cx="4638332" cy="1447800"/>
          </a:xfrm>
          <a:prstGeom prst="irregularSeal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Sylfaen" pitchFamily="18" charset="0"/>
              </a:rPr>
              <a:t>Society </a:t>
            </a:r>
            <a:endParaRPr lang="ru-RU" sz="2800" dirty="0">
              <a:solidFill>
                <a:schemeClr val="tx1"/>
              </a:solidFill>
              <a:latin typeface="Sylfaen" pitchFamily="18" charset="0"/>
            </a:endParaRPr>
          </a:p>
        </p:txBody>
      </p:sp>
      <p:sp>
        <p:nvSpPr>
          <p:cNvPr id="8" name="Explosion 2 7"/>
          <p:cNvSpPr/>
          <p:nvPr/>
        </p:nvSpPr>
        <p:spPr>
          <a:xfrm rot="19652736">
            <a:off x="6773763" y="3660336"/>
            <a:ext cx="5237346" cy="1826187"/>
          </a:xfrm>
          <a:prstGeom prst="irregularSeal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95000"/>
                    <a:lumOff val="5000"/>
                  </a:schemeClr>
                </a:solidFill>
                <a:latin typeface="Sylfaen" pitchFamily="18" charset="0"/>
              </a:rPr>
              <a:t>Environment</a:t>
            </a:r>
            <a:endParaRPr lang="ru-RU" sz="2800" dirty="0">
              <a:solidFill>
                <a:schemeClr val="tx1">
                  <a:lumMod val="95000"/>
                  <a:lumOff val="5000"/>
                </a:schemeClr>
              </a:solidFill>
              <a:latin typeface="Sylfaen" pitchFamily="18" charset="0"/>
            </a:endParaRPr>
          </a:p>
        </p:txBody>
      </p:sp>
      <p:sp>
        <p:nvSpPr>
          <p:cNvPr id="10" name="Explosion 2 9"/>
          <p:cNvSpPr/>
          <p:nvPr/>
        </p:nvSpPr>
        <p:spPr>
          <a:xfrm rot="21090417">
            <a:off x="2372495" y="4796348"/>
            <a:ext cx="5139879" cy="1624893"/>
          </a:xfrm>
          <a:prstGeom prst="irregularSeal2">
            <a:avLst/>
          </a:prstGeom>
          <a:solidFill>
            <a:srgbClr val="91F7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Sylfaen" pitchFamily="18" charset="0"/>
                <a:cs typeface="Arial" pitchFamily="34" charset="0"/>
              </a:rPr>
              <a:t>Country</a:t>
            </a:r>
            <a:endParaRPr lang="ru-RU" sz="3200" dirty="0">
              <a:latin typeface="Sylfaen" pitchFamily="18" charset="0"/>
              <a:cs typeface="Arial" pitchFamily="34" charset="0"/>
            </a:endParaRPr>
          </a:p>
        </p:txBody>
      </p:sp>
      <p:sp>
        <p:nvSpPr>
          <p:cNvPr id="4" name="Rounded Rectangle 3"/>
          <p:cNvSpPr/>
          <p:nvPr/>
        </p:nvSpPr>
        <p:spPr>
          <a:xfrm>
            <a:off x="2919085" y="2563418"/>
            <a:ext cx="5791200" cy="190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lumMod val="75000"/>
                  </a:schemeClr>
                </a:solidFill>
                <a:latin typeface="Sylfaen" panose="010A0502050306030303" pitchFamily="18" charset="0"/>
                <a:cs typeface="Arial" pitchFamily="34" charset="0"/>
              </a:rPr>
              <a:t>The project is aimed at solving clearly formulated problems</a:t>
            </a:r>
            <a:endParaRPr lang="ru-RU" sz="3600" b="1" dirty="0">
              <a:solidFill>
                <a:schemeClr val="accent1">
                  <a:lumMod val="75000"/>
                </a:schemeClr>
              </a:solidFill>
              <a:latin typeface="Sylfaen" panose="010A0502050306030303" pitchFamily="18" charset="0"/>
              <a:cs typeface="Arial" pitchFamily="34" charset="0"/>
            </a:endParaRPr>
          </a:p>
        </p:txBody>
      </p:sp>
    </p:spTree>
    <p:extLst>
      <p:ext uri="{BB962C8B-B14F-4D97-AF65-F5344CB8AC3E}">
        <p14:creationId xmlns:p14="http://schemas.microsoft.com/office/powerpoint/2010/main" val="19393755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bg/>
                                          </p:spTgt>
                                        </p:tgtEl>
                                        <p:attrNameLst>
                                          <p:attrName>style.visibility</p:attrName>
                                        </p:attrNameLst>
                                      </p:cBhvr>
                                      <p:to>
                                        <p:strVal val="visible"/>
                                      </p:to>
                                    </p:set>
                                    <p:animEffect transition="in" filter="fade">
                                      <p:cBhvr>
                                        <p:cTn id="15" dur="2000"/>
                                        <p:tgtEl>
                                          <p:spTgt spid="5">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fade">
                                      <p:cBhvr>
                                        <p:cTn id="23" dur="2000"/>
                                        <p:tgtEl>
                                          <p:spTgt spid="6">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20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bg/>
                                          </p:spTgt>
                                        </p:tgtEl>
                                        <p:attrNameLst>
                                          <p:attrName>style.visibility</p:attrName>
                                        </p:attrNameLst>
                                      </p:cBhvr>
                                      <p:to>
                                        <p:strVal val="visible"/>
                                      </p:to>
                                    </p:set>
                                    <p:animEffect transition="in" filter="fade">
                                      <p:cBhvr>
                                        <p:cTn id="31" dur="2000"/>
                                        <p:tgtEl>
                                          <p:spTgt spid="7">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20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bg/>
                                          </p:spTgt>
                                        </p:tgtEl>
                                        <p:attrNameLst>
                                          <p:attrName>style.visibility</p:attrName>
                                        </p:attrNameLst>
                                      </p:cBhvr>
                                      <p:to>
                                        <p:strVal val="visible"/>
                                      </p:to>
                                    </p:set>
                                    <p:animEffect transition="in" filter="fade">
                                      <p:cBhvr>
                                        <p:cTn id="39" dur="2000"/>
                                        <p:tgtEl>
                                          <p:spTgt spid="8">
                                            <p:bg/>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20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animEffect transition="in" filter="fade">
                                      <p:cBhvr>
                                        <p:cTn id="47" dur="2000"/>
                                        <p:tgtEl>
                                          <p:spTgt spid="10">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fade">
                                      <p:cBhvr>
                                        <p:cTn id="5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6" grpId="0" build="allAtOnce" animBg="1"/>
      <p:bldP spid="7" grpId="0" build="allAtOnce" animBg="1"/>
      <p:bldP spid="8" grpId="0" build="allAtOnce" animBg="1"/>
      <p:bldP spid="10" grpId="0" build="allAtOnce" animBg="1"/>
      <p:bldP spid="4"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265382" y="2682651"/>
            <a:ext cx="10307782" cy="830997"/>
          </a:xfrm>
          <a:prstGeom prst="rect">
            <a:avLst/>
          </a:prstGeom>
          <a:solidFill>
            <a:schemeClr val="bg1">
              <a:lumMod val="95000"/>
            </a:schemeClr>
          </a:solidFill>
        </p:spPr>
        <p:txBody>
          <a:bodyPr wrap="square" rtlCol="0">
            <a:spAutoFit/>
          </a:bodyPr>
          <a:lstStyle/>
          <a:p>
            <a:pPr algn="ctr"/>
            <a:r>
              <a:rPr lang="en-US" sz="4800" b="1" dirty="0"/>
              <a:t>WHAT IS PROJECT MANAGEMENT ?</a:t>
            </a:r>
          </a:p>
        </p:txBody>
      </p:sp>
    </p:spTree>
    <p:extLst>
      <p:ext uri="{BB962C8B-B14F-4D97-AF65-F5344CB8AC3E}">
        <p14:creationId xmlns:p14="http://schemas.microsoft.com/office/powerpoint/2010/main" val="41371338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DEF697-D763-E61F-91B6-F6229B2A8719}"/>
              </a:ext>
            </a:extLst>
          </p:cNvPr>
          <p:cNvSpPr/>
          <p:nvPr/>
        </p:nvSpPr>
        <p:spPr>
          <a:xfrm>
            <a:off x="563418" y="421846"/>
            <a:ext cx="11199885" cy="923330"/>
          </a:xfrm>
          <a:prstGeom prst="rect">
            <a:avLst/>
          </a:prstGeom>
          <a:solidFill>
            <a:schemeClr val="bg1">
              <a:lumMod val="85000"/>
            </a:schemeClr>
          </a:solidFill>
        </p:spPr>
        <p:txBody>
          <a:bodyPr wrap="square">
            <a:spAutoFit/>
          </a:bodyPr>
          <a:lstStyle/>
          <a:p>
            <a:pPr algn="ctr">
              <a:spcBef>
                <a:spcPts val="1200"/>
              </a:spcBef>
              <a:spcAft>
                <a:spcPts val="1200"/>
              </a:spcAft>
            </a:pPr>
            <a:r>
              <a:rPr lang="en-US" sz="5400" b="1" kern="50" dirty="0">
                <a:solidFill>
                  <a:schemeClr val="accent1">
                    <a:lumMod val="50000"/>
                  </a:schemeClr>
                </a:solidFill>
                <a:latin typeface="Sylfaen" panose="010A0502050306030303" pitchFamily="18" charset="0"/>
                <a:ea typeface="Times New Roman" panose="02020603050405020304" pitchFamily="18" charset="0"/>
              </a:rPr>
              <a:t>Project Management </a:t>
            </a:r>
            <a:r>
              <a:rPr lang="ru-RU" sz="5400" b="1" kern="50" dirty="0">
                <a:solidFill>
                  <a:schemeClr val="accent1">
                    <a:lumMod val="50000"/>
                  </a:schemeClr>
                </a:solidFill>
                <a:latin typeface="Sylfaen" panose="010A0502050306030303" pitchFamily="18" charset="0"/>
                <a:ea typeface="Times New Roman" panose="02020603050405020304" pitchFamily="18" charset="0"/>
              </a:rPr>
              <a:t>Definition </a:t>
            </a:r>
            <a:endParaRPr lang="en-US" sz="5400" b="1" kern="50" dirty="0">
              <a:solidFill>
                <a:schemeClr val="accent1">
                  <a:lumMod val="75000"/>
                </a:schemeClr>
              </a:solidFill>
              <a:latin typeface="Sylfaen" panose="010A0502050306030303"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093E26F0-C8F4-68D7-A0D8-4C6E9A59CDA2}"/>
              </a:ext>
            </a:extLst>
          </p:cNvPr>
          <p:cNvSpPr/>
          <p:nvPr/>
        </p:nvSpPr>
        <p:spPr>
          <a:xfrm>
            <a:off x="1327355" y="1732934"/>
            <a:ext cx="9822426" cy="4703219"/>
          </a:xfrm>
          <a:prstGeom prst="roundRect">
            <a:avLst/>
          </a:prstGeom>
          <a:noFill/>
          <a:ln w="76200" cmpd="tri">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1">
                    <a:lumMod val="75000"/>
                  </a:schemeClr>
                </a:solidFill>
                <a:latin typeface="Sylfaen" panose="010A0502050306030303" pitchFamily="18" charset="0"/>
              </a:rPr>
              <a:t>Project Management is “the application of knowledge, skills, tools and techniques to project activities to meet the Project Requirements .”    </a:t>
            </a:r>
          </a:p>
        </p:txBody>
      </p:sp>
    </p:spTree>
    <p:extLst>
      <p:ext uri="{BB962C8B-B14F-4D97-AF65-F5344CB8AC3E}">
        <p14:creationId xmlns:p14="http://schemas.microsoft.com/office/powerpoint/2010/main" val="27695398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891" cy="6858000"/>
          </a:xfrm>
          <a:prstGeom prst="rect">
            <a:avLst/>
          </a:prstGeom>
        </p:spPr>
      </p:pic>
    </p:spTree>
    <p:extLst>
      <p:ext uri="{BB962C8B-B14F-4D97-AF65-F5344CB8AC3E}">
        <p14:creationId xmlns:p14="http://schemas.microsoft.com/office/powerpoint/2010/main" val="2049279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A6D99D-7E05-4D33-8398-747EC5125796}"/>
              </a:ext>
            </a:extLst>
          </p:cNvPr>
          <p:cNvSpPr txBox="1"/>
          <p:nvPr/>
        </p:nvSpPr>
        <p:spPr>
          <a:xfrm>
            <a:off x="226143" y="171470"/>
            <a:ext cx="11690554" cy="707886"/>
          </a:xfrm>
          <a:prstGeom prst="rect">
            <a:avLst/>
          </a:prstGeom>
          <a:solidFill>
            <a:schemeClr val="accent4">
              <a:lumMod val="20000"/>
              <a:lumOff val="80000"/>
            </a:schemeClr>
          </a:solidFill>
        </p:spPr>
        <p:txBody>
          <a:bodyPr wrap="square" rtlCol="0">
            <a:spAutoFit/>
          </a:bodyPr>
          <a:lstStyle/>
          <a:p>
            <a:pPr algn="ctr"/>
            <a:r>
              <a:rPr lang="en-US" sz="4000" b="1" dirty="0">
                <a:solidFill>
                  <a:srgbClr val="002060"/>
                </a:solidFill>
                <a:latin typeface="Sylfaen" panose="010A0502050306030303" pitchFamily="18" charset="0"/>
              </a:rPr>
              <a:t>Human Life Cycle</a:t>
            </a:r>
          </a:p>
        </p:txBody>
      </p:sp>
      <p:sp>
        <p:nvSpPr>
          <p:cNvPr id="5" name="Oval 4">
            <a:extLst>
              <a:ext uri="{FF2B5EF4-FFF2-40B4-BE49-F238E27FC236}">
                <a16:creationId xmlns:a16="http://schemas.microsoft.com/office/drawing/2014/main" id="{B67E5F15-45D7-4A73-ABE0-B776172C0D70}"/>
              </a:ext>
            </a:extLst>
          </p:cNvPr>
          <p:cNvSpPr/>
          <p:nvPr/>
        </p:nvSpPr>
        <p:spPr>
          <a:xfrm>
            <a:off x="304800" y="2971800"/>
            <a:ext cx="2743200" cy="6096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ylfaen" pitchFamily="18" charset="0"/>
              </a:rPr>
              <a:t>Birth</a:t>
            </a:r>
          </a:p>
        </p:txBody>
      </p:sp>
      <p:sp>
        <p:nvSpPr>
          <p:cNvPr id="7" name="Oval 6">
            <a:extLst>
              <a:ext uri="{FF2B5EF4-FFF2-40B4-BE49-F238E27FC236}">
                <a16:creationId xmlns:a16="http://schemas.microsoft.com/office/drawing/2014/main" id="{A198C1C8-0842-489E-950D-094EF0FB45DF}"/>
              </a:ext>
            </a:extLst>
          </p:cNvPr>
          <p:cNvSpPr/>
          <p:nvPr/>
        </p:nvSpPr>
        <p:spPr>
          <a:xfrm>
            <a:off x="2301242" y="3527973"/>
            <a:ext cx="3352800" cy="609600"/>
          </a:xfrm>
          <a:prstGeom prst="ellipse">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Sylfaen" pitchFamily="18" charset="0"/>
              </a:rPr>
              <a:t>Childhood</a:t>
            </a:r>
          </a:p>
        </p:txBody>
      </p:sp>
      <p:sp>
        <p:nvSpPr>
          <p:cNvPr id="8" name="Oval 7">
            <a:extLst>
              <a:ext uri="{FF2B5EF4-FFF2-40B4-BE49-F238E27FC236}">
                <a16:creationId xmlns:a16="http://schemas.microsoft.com/office/drawing/2014/main" id="{D2805CBD-5236-469B-9F3C-CC80F9084E61}"/>
              </a:ext>
            </a:extLst>
          </p:cNvPr>
          <p:cNvSpPr/>
          <p:nvPr/>
        </p:nvSpPr>
        <p:spPr>
          <a:xfrm>
            <a:off x="5008370" y="2930998"/>
            <a:ext cx="3902459" cy="845122"/>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Boyhood</a:t>
            </a:r>
          </a:p>
        </p:txBody>
      </p:sp>
      <p:sp>
        <p:nvSpPr>
          <p:cNvPr id="9" name="Oval 8">
            <a:extLst>
              <a:ext uri="{FF2B5EF4-FFF2-40B4-BE49-F238E27FC236}">
                <a16:creationId xmlns:a16="http://schemas.microsoft.com/office/drawing/2014/main" id="{E0565750-7F53-4CEF-B0CE-B539BDD4DB24}"/>
              </a:ext>
            </a:extLst>
          </p:cNvPr>
          <p:cNvSpPr/>
          <p:nvPr/>
        </p:nvSpPr>
        <p:spPr>
          <a:xfrm>
            <a:off x="8647454" y="3124200"/>
            <a:ext cx="3350957" cy="9906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Adulthood</a:t>
            </a:r>
          </a:p>
        </p:txBody>
      </p:sp>
      <p:sp>
        <p:nvSpPr>
          <p:cNvPr id="11" name="Arrow: Curved Up 10">
            <a:extLst>
              <a:ext uri="{FF2B5EF4-FFF2-40B4-BE49-F238E27FC236}">
                <a16:creationId xmlns:a16="http://schemas.microsoft.com/office/drawing/2014/main" id="{D40E8046-EFE5-4D6C-B8B8-9DE799CE756D}"/>
              </a:ext>
            </a:extLst>
          </p:cNvPr>
          <p:cNvSpPr/>
          <p:nvPr/>
        </p:nvSpPr>
        <p:spPr>
          <a:xfrm rot="511447">
            <a:off x="941007" y="3908562"/>
            <a:ext cx="1839862" cy="336278"/>
          </a:xfrm>
          <a:prstGeom prst="curvedUpArrow">
            <a:avLst>
              <a:gd name="adj1" fmla="val 25000"/>
              <a:gd name="adj2" fmla="val 50000"/>
              <a:gd name="adj3" fmla="val 40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Curved Up 11">
            <a:extLst>
              <a:ext uri="{FF2B5EF4-FFF2-40B4-BE49-F238E27FC236}">
                <a16:creationId xmlns:a16="http://schemas.microsoft.com/office/drawing/2014/main" id="{B53BE3DD-5D20-47B5-B914-9B551EE152EA}"/>
              </a:ext>
            </a:extLst>
          </p:cNvPr>
          <p:cNvSpPr/>
          <p:nvPr/>
        </p:nvSpPr>
        <p:spPr>
          <a:xfrm rot="21274837">
            <a:off x="5092246" y="4073133"/>
            <a:ext cx="1702708" cy="254942"/>
          </a:xfrm>
          <a:prstGeom prst="curvedUpArrow">
            <a:avLst>
              <a:gd name="adj1" fmla="val 25000"/>
              <a:gd name="adj2" fmla="val 50000"/>
              <a:gd name="adj3" fmla="val 40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Up 12">
            <a:extLst>
              <a:ext uri="{FF2B5EF4-FFF2-40B4-BE49-F238E27FC236}">
                <a16:creationId xmlns:a16="http://schemas.microsoft.com/office/drawing/2014/main" id="{4B239AD9-815E-4C63-97F2-D1899163F880}"/>
              </a:ext>
            </a:extLst>
          </p:cNvPr>
          <p:cNvSpPr/>
          <p:nvPr/>
        </p:nvSpPr>
        <p:spPr>
          <a:xfrm flipH="1" flipV="1">
            <a:off x="5689600" y="5638800"/>
            <a:ext cx="2540000" cy="533400"/>
          </a:xfrm>
          <a:prstGeom prst="curvedUpArrow">
            <a:avLst>
              <a:gd name="adj1" fmla="val 25000"/>
              <a:gd name="adj2" fmla="val 50000"/>
              <a:gd name="adj3" fmla="val 40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Up 13">
            <a:extLst>
              <a:ext uri="{FF2B5EF4-FFF2-40B4-BE49-F238E27FC236}">
                <a16:creationId xmlns:a16="http://schemas.microsoft.com/office/drawing/2014/main" id="{0E7527A7-36C8-4D12-829F-3BFF99FEC234}"/>
              </a:ext>
            </a:extLst>
          </p:cNvPr>
          <p:cNvSpPr/>
          <p:nvPr/>
        </p:nvSpPr>
        <p:spPr>
          <a:xfrm rot="217211">
            <a:off x="8041065" y="3998549"/>
            <a:ext cx="1542783" cy="384907"/>
          </a:xfrm>
          <a:prstGeom prst="curvedUpArrow">
            <a:avLst>
              <a:gd name="adj1" fmla="val 25000"/>
              <a:gd name="adj2" fmla="val 50000"/>
              <a:gd name="adj3" fmla="val 40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E0565750-7F53-4CEF-B0CE-B539BDD4DB24}"/>
              </a:ext>
            </a:extLst>
          </p:cNvPr>
          <p:cNvSpPr/>
          <p:nvPr/>
        </p:nvSpPr>
        <p:spPr>
          <a:xfrm>
            <a:off x="8432801" y="6019800"/>
            <a:ext cx="3149600" cy="685800"/>
          </a:xfrm>
          <a:prstGeom prst="ellipse">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Old age</a:t>
            </a:r>
          </a:p>
        </p:txBody>
      </p:sp>
      <p:pic>
        <p:nvPicPr>
          <p:cNvPr id="25" name="Picture 24" descr="download.gif"/>
          <p:cNvPicPr>
            <a:picLocks noChangeAspect="1"/>
          </p:cNvPicPr>
          <p:nvPr/>
        </p:nvPicPr>
        <p:blipFill>
          <a:blip r:embed="rId2"/>
          <a:stretch>
            <a:fillRect/>
          </a:stretch>
        </p:blipFill>
        <p:spPr>
          <a:xfrm>
            <a:off x="508001" y="1676402"/>
            <a:ext cx="2300898" cy="1095375"/>
          </a:xfrm>
          <a:prstGeom prst="rect">
            <a:avLst/>
          </a:prstGeom>
        </p:spPr>
      </p:pic>
      <p:sp>
        <p:nvSpPr>
          <p:cNvPr id="29" name="Cloud Callout 28"/>
          <p:cNvSpPr/>
          <p:nvPr/>
        </p:nvSpPr>
        <p:spPr>
          <a:xfrm>
            <a:off x="2543110" y="6019800"/>
            <a:ext cx="3149600" cy="685800"/>
          </a:xfrm>
          <a:prstGeom prst="cloudCallout">
            <a:avLst>
              <a:gd name="adj1" fmla="val -18391"/>
              <a:gd name="adj2" fmla="val 4658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anose="010A0502050306030303" pitchFamily="18" charset="0"/>
              </a:rPr>
              <a:t>Death</a:t>
            </a:r>
          </a:p>
        </p:txBody>
      </p:sp>
      <p:pic>
        <p:nvPicPr>
          <p:cNvPr id="31" name="Picture 30" descr="03156d80411351e8c24f18896e06bf46.gif"/>
          <p:cNvPicPr>
            <a:picLocks noChangeAspect="1"/>
          </p:cNvPicPr>
          <p:nvPr/>
        </p:nvPicPr>
        <p:blipFill>
          <a:blip r:embed="rId3"/>
          <a:stretch>
            <a:fillRect/>
          </a:stretch>
        </p:blipFill>
        <p:spPr>
          <a:xfrm>
            <a:off x="6400800" y="1066802"/>
            <a:ext cx="1439102" cy="1843087"/>
          </a:xfrm>
          <a:prstGeom prst="rect">
            <a:avLst/>
          </a:prstGeom>
        </p:spPr>
      </p:pic>
      <p:pic>
        <p:nvPicPr>
          <p:cNvPr id="32" name="Picture 31" descr="images.gif"/>
          <p:cNvPicPr>
            <a:picLocks noChangeAspect="1"/>
          </p:cNvPicPr>
          <p:nvPr/>
        </p:nvPicPr>
        <p:blipFill>
          <a:blip r:embed="rId4"/>
          <a:stretch>
            <a:fillRect/>
          </a:stretch>
        </p:blipFill>
        <p:spPr>
          <a:xfrm>
            <a:off x="9347201" y="838200"/>
            <a:ext cx="2032000" cy="2540000"/>
          </a:xfrm>
          <a:prstGeom prst="rect">
            <a:avLst/>
          </a:prstGeom>
        </p:spPr>
      </p:pic>
      <p:sp>
        <p:nvSpPr>
          <p:cNvPr id="33" name="Arrow: Curved Up 13">
            <a:extLst>
              <a:ext uri="{FF2B5EF4-FFF2-40B4-BE49-F238E27FC236}">
                <a16:creationId xmlns:a16="http://schemas.microsoft.com/office/drawing/2014/main" id="{0E7527A7-36C8-4D12-829F-3BFF99FEC234}"/>
              </a:ext>
            </a:extLst>
          </p:cNvPr>
          <p:cNvSpPr/>
          <p:nvPr/>
        </p:nvSpPr>
        <p:spPr>
          <a:xfrm rot="4977507" flipV="1">
            <a:off x="10748363" y="4510951"/>
            <a:ext cx="1157087" cy="727774"/>
          </a:xfrm>
          <a:prstGeom prst="curvedUpArrow">
            <a:avLst>
              <a:gd name="adj1" fmla="val 25000"/>
              <a:gd name="adj2" fmla="val 50000"/>
              <a:gd name="adj3" fmla="val 40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descr="17688070-cartoon-illustration-of-an-angel.gif"/>
          <p:cNvPicPr>
            <a:picLocks noChangeAspect="1"/>
          </p:cNvPicPr>
          <p:nvPr/>
        </p:nvPicPr>
        <p:blipFill>
          <a:blip r:embed="rId5"/>
          <a:stretch>
            <a:fillRect/>
          </a:stretch>
        </p:blipFill>
        <p:spPr>
          <a:xfrm>
            <a:off x="3048001" y="4267200"/>
            <a:ext cx="2112108" cy="1905000"/>
          </a:xfrm>
          <a:prstGeom prst="rect">
            <a:avLst/>
          </a:prstGeom>
        </p:spPr>
      </p:pic>
      <p:pic>
        <p:nvPicPr>
          <p:cNvPr id="35" name="Picture 34" descr="depositphotos_112577164-stock-photo-pensioner-old-man-cane.gif"/>
          <p:cNvPicPr>
            <a:picLocks noChangeAspect="1"/>
          </p:cNvPicPr>
          <p:nvPr/>
        </p:nvPicPr>
        <p:blipFill>
          <a:blip r:embed="rId6"/>
          <a:stretch>
            <a:fillRect/>
          </a:stretch>
        </p:blipFill>
        <p:spPr>
          <a:xfrm>
            <a:off x="8331200" y="4191000"/>
            <a:ext cx="2743200" cy="2057400"/>
          </a:xfrm>
          <a:prstGeom prst="rect">
            <a:avLst/>
          </a:prstGeom>
        </p:spPr>
      </p:pic>
      <p:pic>
        <p:nvPicPr>
          <p:cNvPr id="36" name="Picture 35" descr="85200393-little-boy-holding-colorful-balloons-illustration.gif"/>
          <p:cNvPicPr>
            <a:picLocks noChangeAspect="1"/>
          </p:cNvPicPr>
          <p:nvPr/>
        </p:nvPicPr>
        <p:blipFill>
          <a:blip r:embed="rId7"/>
          <a:stretch>
            <a:fillRect/>
          </a:stretch>
        </p:blipFill>
        <p:spPr>
          <a:xfrm flipH="1">
            <a:off x="3454401" y="990602"/>
            <a:ext cx="1727200" cy="2461171"/>
          </a:xfrm>
          <a:prstGeom prst="rect">
            <a:avLst/>
          </a:prstGeom>
        </p:spPr>
      </p:pic>
    </p:spTree>
    <p:extLst>
      <p:ext uri="{BB962C8B-B14F-4D97-AF65-F5344CB8AC3E}">
        <p14:creationId xmlns:p14="http://schemas.microsoft.com/office/powerpoint/2010/main" val="148355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20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0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2000"/>
                                        <p:tgtEl>
                                          <p:spTgt spid="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20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2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0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2000"/>
                                        <p:tgtEl>
                                          <p:spTgt spid="2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P spid="13" grpId="0" animBg="1"/>
      <p:bldP spid="14" grpId="0" animBg="1"/>
      <p:bldP spid="23" grpId="0" animBg="1"/>
      <p:bldP spid="29"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481680" y="400010"/>
            <a:ext cx="7022675" cy="1446550"/>
          </a:xfrm>
          <a:prstGeom prst="rect">
            <a:avLst/>
          </a:prstGeom>
          <a:solidFill>
            <a:schemeClr val="accent1">
              <a:lumMod val="20000"/>
              <a:lumOff val="80000"/>
            </a:schemeClr>
          </a:solidFill>
        </p:spPr>
        <p:txBody>
          <a:bodyPr wrap="square">
            <a:spAutoFit/>
          </a:bodyPr>
          <a:lstStyle/>
          <a:p>
            <a:pPr algn="ctr">
              <a:spcBef>
                <a:spcPts val="1200"/>
              </a:spcBef>
              <a:spcAft>
                <a:spcPts val="1200"/>
              </a:spcAft>
            </a:pPr>
            <a:r>
              <a:rPr lang="en-US" sz="4400" b="1" kern="50" dirty="0">
                <a:solidFill>
                  <a:srgbClr val="002060"/>
                </a:solidFill>
                <a:latin typeface="Times New Roman" panose="02020603050405020304" pitchFamily="18" charset="0"/>
                <a:ea typeface="Times New Roman" panose="02020603050405020304" pitchFamily="18" charset="0"/>
              </a:rPr>
              <a:t>Project Management Background</a:t>
            </a:r>
          </a:p>
        </p:txBody>
      </p:sp>
      <p:sp>
        <p:nvSpPr>
          <p:cNvPr id="6" name="TextBox 5"/>
          <p:cNvSpPr txBox="1"/>
          <p:nvPr/>
        </p:nvSpPr>
        <p:spPr>
          <a:xfrm>
            <a:off x="440009" y="2120710"/>
            <a:ext cx="7106018" cy="3970318"/>
          </a:xfrm>
          <a:prstGeom prst="rect">
            <a:avLst/>
          </a:prstGeom>
          <a:solidFill>
            <a:schemeClr val="accent1">
              <a:lumMod val="20000"/>
              <a:lumOff val="80000"/>
            </a:schemeClr>
          </a:solidFill>
        </p:spPr>
        <p:txBody>
          <a:bodyPr wrap="square" rtlCol="0">
            <a:spAutoFit/>
          </a:bodyPr>
          <a:lstStyle/>
          <a:p>
            <a:endParaRPr lang="en-US" sz="3600" b="1" dirty="0">
              <a:solidFill>
                <a:srgbClr val="002060"/>
              </a:solidFill>
              <a:latin typeface="Sylfaen" pitchFamily="18" charset="0"/>
            </a:endParaRPr>
          </a:p>
          <a:p>
            <a:r>
              <a:rPr lang="en-US" sz="3600" b="1" dirty="0">
                <a:solidFill>
                  <a:srgbClr val="002060"/>
                </a:solidFill>
                <a:latin typeface="Sylfaen" pitchFamily="18" charset="0"/>
              </a:rPr>
              <a:t>The idea of project management started its history since 1917 and then it is developed via addition discoveries.</a:t>
            </a:r>
          </a:p>
          <a:p>
            <a:endParaRPr lang="en-US" sz="3600" b="1" dirty="0">
              <a:solidFill>
                <a:srgbClr val="002060"/>
              </a:solidFill>
              <a:latin typeface="Sylfaen" pitchFamily="18" charset="0"/>
            </a:endParaRPr>
          </a:p>
          <a:p>
            <a:endParaRPr lang="ru-RU" sz="3600" b="1" dirty="0">
              <a:solidFill>
                <a:srgbClr val="002060"/>
              </a:solidFill>
              <a:latin typeface="Sylfaen" pitchFamily="18" charset="0"/>
            </a:endParaRPr>
          </a:p>
        </p:txBody>
      </p:sp>
      <p:pic>
        <p:nvPicPr>
          <p:cNvPr id="7" name="Picture 6">
            <a:extLst>
              <a:ext uri="{FF2B5EF4-FFF2-40B4-BE49-F238E27FC236}">
                <a16:creationId xmlns:a16="http://schemas.microsoft.com/office/drawing/2014/main" id="{6170CA38-FBF4-F1D2-04DC-3BCAC6E6A627}"/>
              </a:ext>
            </a:extLst>
          </p:cNvPr>
          <p:cNvPicPr>
            <a:picLocks noChangeAspect="1"/>
          </p:cNvPicPr>
          <p:nvPr/>
        </p:nvPicPr>
        <p:blipFill>
          <a:blip r:embed="rId2">
            <a:duotone>
              <a:schemeClr val="accent1">
                <a:shade val="45000"/>
                <a:satMod val="135000"/>
              </a:schemeClr>
              <a:prstClr val="white"/>
            </a:duotone>
          </a:blip>
          <a:stretch>
            <a:fillRect/>
          </a:stretch>
        </p:blipFill>
        <p:spPr>
          <a:xfrm flipH="1">
            <a:off x="7723007" y="400010"/>
            <a:ext cx="4205964" cy="6385180"/>
          </a:xfrm>
          <a:prstGeom prst="rect">
            <a:avLst/>
          </a:prstGeom>
        </p:spPr>
      </p:pic>
    </p:spTree>
    <p:extLst>
      <p:ext uri="{BB962C8B-B14F-4D97-AF65-F5344CB8AC3E}">
        <p14:creationId xmlns:p14="http://schemas.microsoft.com/office/powerpoint/2010/main" val="22798224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306430"/>
            <a:ext cx="12192000" cy="1015663"/>
          </a:xfrm>
          <a:prstGeom prst="rect">
            <a:avLst/>
          </a:prstGeom>
          <a:solidFill>
            <a:schemeClr val="bg2"/>
          </a:solidFill>
        </p:spPr>
        <p:txBody>
          <a:bodyPr wrap="square">
            <a:spAutoFit/>
          </a:bodyPr>
          <a:lstStyle/>
          <a:p>
            <a:pPr algn="ctr"/>
            <a:r>
              <a:rPr lang="en-US" sz="6000" b="1" dirty="0">
                <a:solidFill>
                  <a:srgbClr val="002060"/>
                </a:solidFill>
                <a:latin typeface="Sylfaen" panose="010A0502050306030303" pitchFamily="18" charset="0"/>
              </a:rPr>
              <a:t>Project Life Cycle</a:t>
            </a:r>
            <a:endParaRPr lang="ru-RU" sz="6000" b="1" dirty="0">
              <a:solidFill>
                <a:srgbClr val="002060"/>
              </a:solidFill>
              <a:latin typeface="Sylfaen" panose="010A0502050306030303" pitchFamily="18" charset="0"/>
            </a:endParaRPr>
          </a:p>
        </p:txBody>
      </p:sp>
      <p:sp>
        <p:nvSpPr>
          <p:cNvPr id="5" name="Rectangle 4"/>
          <p:cNvSpPr/>
          <p:nvPr/>
        </p:nvSpPr>
        <p:spPr>
          <a:xfrm>
            <a:off x="1704327" y="2096089"/>
            <a:ext cx="9038160" cy="3785652"/>
          </a:xfrm>
          <a:prstGeom prst="rect">
            <a:avLst/>
          </a:prstGeom>
          <a:solidFill>
            <a:schemeClr val="accent1">
              <a:lumMod val="20000"/>
              <a:lumOff val="80000"/>
            </a:schemeClr>
          </a:solidFill>
          <a:ln w="76200">
            <a:noFill/>
          </a:ln>
        </p:spPr>
        <p:txBody>
          <a:bodyPr wrap="square">
            <a:spAutoFit/>
          </a:bodyPr>
          <a:lstStyle/>
          <a:p>
            <a:r>
              <a:rPr lang="en-US" sz="6000" b="1" dirty="0">
                <a:solidFill>
                  <a:srgbClr val="002060"/>
                </a:solidFill>
                <a:latin typeface="Sylfaen" panose="010A0502050306030303" pitchFamily="18" charset="0"/>
              </a:rPr>
              <a:t>A project Life Cycle is the series of phases that a project passes through from its initiation to its closure. </a:t>
            </a:r>
          </a:p>
        </p:txBody>
      </p:sp>
    </p:spTree>
    <p:extLst>
      <p:ext uri="{BB962C8B-B14F-4D97-AF65-F5344CB8AC3E}">
        <p14:creationId xmlns:p14="http://schemas.microsoft.com/office/powerpoint/2010/main" val="11489044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83491" y="407004"/>
            <a:ext cx="10621682" cy="769441"/>
          </a:xfrm>
          <a:prstGeom prst="rect">
            <a:avLst/>
          </a:prstGeom>
          <a:solidFill>
            <a:schemeClr val="bg2"/>
          </a:solidFill>
        </p:spPr>
        <p:txBody>
          <a:bodyPr wrap="square">
            <a:spAutoFit/>
          </a:bodyPr>
          <a:lstStyle/>
          <a:p>
            <a:pPr algn="ctr"/>
            <a:r>
              <a:rPr lang="en-US" sz="4400" b="1" dirty="0">
                <a:solidFill>
                  <a:srgbClr val="002060"/>
                </a:solidFill>
                <a:latin typeface="Sylfaen" panose="010A0502050306030303" pitchFamily="18" charset="0"/>
              </a:rPr>
              <a:t>Project Life Cycle</a:t>
            </a:r>
            <a:endParaRPr lang="ru-RU" sz="4400" dirty="0">
              <a:solidFill>
                <a:srgbClr val="002060"/>
              </a:solidFill>
              <a:latin typeface="Sylfaen" panose="010A0502050306030303" pitchFamily="18" charset="0"/>
            </a:endParaRPr>
          </a:p>
        </p:txBody>
      </p:sp>
      <p:sp>
        <p:nvSpPr>
          <p:cNvPr id="5" name="Rectangle 4"/>
          <p:cNvSpPr/>
          <p:nvPr/>
        </p:nvSpPr>
        <p:spPr>
          <a:xfrm>
            <a:off x="785159" y="1867830"/>
            <a:ext cx="10621682" cy="4154984"/>
          </a:xfrm>
          <a:prstGeom prst="rect">
            <a:avLst/>
          </a:prstGeom>
          <a:solidFill>
            <a:schemeClr val="bg1">
              <a:lumMod val="85000"/>
            </a:schemeClr>
          </a:solidFill>
        </p:spPr>
        <p:txBody>
          <a:bodyPr wrap="square">
            <a:spAutoFit/>
          </a:bodyPr>
          <a:lstStyle/>
          <a:p>
            <a:r>
              <a:rPr lang="en-US" sz="4400" b="1" dirty="0">
                <a:solidFill>
                  <a:srgbClr val="002060"/>
                </a:solidFill>
                <a:latin typeface="Sylfaen" panose="010A0502050306030303" pitchFamily="18" charset="0"/>
              </a:rPr>
              <a:t>The phases are generally sequential, and their names and numbers are determined by the management and control needs of the organization or organizations involved in the project, the nature of the project itself, and its area of application.</a:t>
            </a:r>
            <a:endParaRPr lang="ru-RU" sz="4400" b="1" dirty="0">
              <a:solidFill>
                <a:srgbClr val="002060"/>
              </a:solidFill>
              <a:latin typeface="Sylfaen" panose="010A0502050306030303" pitchFamily="18" charset="0"/>
            </a:endParaRPr>
          </a:p>
        </p:txBody>
      </p:sp>
    </p:spTree>
    <p:extLst>
      <p:ext uri="{BB962C8B-B14F-4D97-AF65-F5344CB8AC3E}">
        <p14:creationId xmlns:p14="http://schemas.microsoft.com/office/powerpoint/2010/main" val="364669174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48561" y="564778"/>
            <a:ext cx="11058767" cy="5970494"/>
          </a:xfrm>
          <a:prstGeom prst="rect">
            <a:avLst/>
          </a:prstGeom>
          <a:noFill/>
          <a:ln w="9525">
            <a:noFill/>
            <a:miter lim="800000"/>
            <a:headEnd/>
            <a:tailEnd/>
          </a:ln>
          <a:effectLst/>
        </p:spPr>
      </p:pic>
    </p:spTree>
    <p:extLst>
      <p:ext uri="{BB962C8B-B14F-4D97-AF65-F5344CB8AC3E}">
        <p14:creationId xmlns:p14="http://schemas.microsoft.com/office/powerpoint/2010/main" val="28649257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4554" y="767644"/>
            <a:ext cx="11357490" cy="5362223"/>
          </a:xfrm>
          <a:prstGeom prst="rect">
            <a:avLst/>
          </a:prstGeom>
        </p:spPr>
      </p:pic>
    </p:spTree>
    <p:extLst>
      <p:ext uri="{BB962C8B-B14F-4D97-AF65-F5344CB8AC3E}">
        <p14:creationId xmlns:p14="http://schemas.microsoft.com/office/powerpoint/2010/main" val="99200423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318959"/>
            <a:ext cx="12192001" cy="6220081"/>
          </a:xfrm>
          <a:prstGeom prst="rect">
            <a:avLst/>
          </a:prstGeom>
        </p:spPr>
      </p:pic>
    </p:spTree>
    <p:extLst>
      <p:ext uri="{BB962C8B-B14F-4D97-AF65-F5344CB8AC3E}">
        <p14:creationId xmlns:p14="http://schemas.microsoft.com/office/powerpoint/2010/main" val="942377115"/>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733" y="2515238"/>
            <a:ext cx="10698431" cy="3465689"/>
          </a:xfrm>
          <a:prstGeom prst="rect">
            <a:avLst/>
          </a:prstGeom>
        </p:spPr>
      </p:pic>
      <p:sp>
        <p:nvSpPr>
          <p:cNvPr id="5" name="Rectangle 4"/>
          <p:cNvSpPr/>
          <p:nvPr/>
        </p:nvSpPr>
        <p:spPr>
          <a:xfrm>
            <a:off x="797942" y="607077"/>
            <a:ext cx="10734734" cy="646331"/>
          </a:xfrm>
          <a:prstGeom prst="rect">
            <a:avLst/>
          </a:prstGeom>
          <a:solidFill>
            <a:schemeClr val="accent6">
              <a:lumMod val="20000"/>
              <a:lumOff val="80000"/>
            </a:schemeClr>
          </a:solidFill>
        </p:spPr>
        <p:txBody>
          <a:bodyPr wrap="none">
            <a:spAutoFit/>
          </a:bodyPr>
          <a:lstStyle/>
          <a:p>
            <a:r>
              <a:rPr lang="en-US" sz="3600" b="1" dirty="0">
                <a:latin typeface="Times New Roman" panose="02020603050405020304" pitchFamily="18" charset="0"/>
                <a:cs typeface="Times New Roman" panose="02020603050405020304" pitchFamily="18" charset="0"/>
              </a:rPr>
              <a:t>Typical development phases of an engineering project</a:t>
            </a:r>
          </a:p>
        </p:txBody>
      </p:sp>
    </p:spTree>
    <p:extLst>
      <p:ext uri="{BB962C8B-B14F-4D97-AF65-F5344CB8AC3E}">
        <p14:creationId xmlns:p14="http://schemas.microsoft.com/office/powerpoint/2010/main" val="26498984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638278" y="704976"/>
            <a:ext cx="11194472" cy="1200329"/>
          </a:xfrm>
          <a:prstGeom prst="rect">
            <a:avLst/>
          </a:prstGeom>
          <a:solidFill>
            <a:schemeClr val="tx2">
              <a:lumMod val="20000"/>
              <a:lumOff val="80000"/>
            </a:schemeClr>
          </a:solidFill>
        </p:spPr>
        <p:txBody>
          <a:bodyPr wrap="square">
            <a:spAutoFit/>
          </a:bodyPr>
          <a:lstStyle/>
          <a:p>
            <a:r>
              <a:rPr lang="en-US" sz="3600" b="1" dirty="0">
                <a:solidFill>
                  <a:srgbClr val="002060"/>
                </a:solidFill>
                <a:latin typeface="Sylfaen" panose="010A0502050306030303" pitchFamily="18" charset="0"/>
              </a:rPr>
              <a:t>Projects vary in size and complexity. All projects can be mapped to the following generic life cycle structure:</a:t>
            </a:r>
            <a:endParaRPr lang="ru-RU" sz="3600" b="1" dirty="0">
              <a:solidFill>
                <a:srgbClr val="002060"/>
              </a:solidFill>
              <a:latin typeface="Sylfaen" panose="010A0502050306030303" pitchFamily="18" charset="0"/>
            </a:endParaRPr>
          </a:p>
        </p:txBody>
      </p:sp>
      <p:sp>
        <p:nvSpPr>
          <p:cNvPr id="5" name="Rectangle 4"/>
          <p:cNvSpPr/>
          <p:nvPr/>
        </p:nvSpPr>
        <p:spPr>
          <a:xfrm>
            <a:off x="1222477" y="2675096"/>
            <a:ext cx="10026074" cy="3046988"/>
          </a:xfrm>
          <a:prstGeom prst="rect">
            <a:avLst/>
          </a:prstGeom>
          <a:solidFill>
            <a:schemeClr val="tx2">
              <a:lumMod val="20000"/>
              <a:lumOff val="80000"/>
            </a:schemeClr>
          </a:solidFill>
        </p:spPr>
        <p:txBody>
          <a:bodyPr wrap="square">
            <a:spAutoFit/>
          </a:bodyPr>
          <a:lstStyle/>
          <a:p>
            <a:r>
              <a:rPr lang="en-US" sz="4800" dirty="0">
                <a:solidFill>
                  <a:srgbClr val="002060"/>
                </a:solidFill>
                <a:latin typeface="Sylfaen" panose="010A0502050306030303" pitchFamily="18" charset="0"/>
              </a:rPr>
              <a:t>•</a:t>
            </a:r>
            <a:r>
              <a:rPr lang="en-US" sz="4400" dirty="0"/>
              <a:t> </a:t>
            </a:r>
            <a:r>
              <a:rPr lang="en-US" sz="4800" dirty="0">
                <a:solidFill>
                  <a:srgbClr val="002060"/>
                </a:solidFill>
                <a:latin typeface="Sylfaen" panose="010A0502050306030303" pitchFamily="18" charset="0"/>
              </a:rPr>
              <a:t>Starting the project,</a:t>
            </a:r>
          </a:p>
          <a:p>
            <a:r>
              <a:rPr lang="en-US" sz="4800" dirty="0">
                <a:solidFill>
                  <a:srgbClr val="002060"/>
                </a:solidFill>
                <a:latin typeface="Sylfaen" panose="010A0502050306030303" pitchFamily="18" charset="0"/>
              </a:rPr>
              <a:t>• Organizing and preparing,</a:t>
            </a:r>
          </a:p>
          <a:p>
            <a:r>
              <a:rPr lang="en-US" sz="4800" dirty="0">
                <a:solidFill>
                  <a:srgbClr val="002060"/>
                </a:solidFill>
                <a:latin typeface="Sylfaen" panose="010A0502050306030303" pitchFamily="18" charset="0"/>
              </a:rPr>
              <a:t>• Carrying out the project work, and</a:t>
            </a:r>
          </a:p>
          <a:p>
            <a:r>
              <a:rPr lang="en-US" sz="4800" dirty="0">
                <a:solidFill>
                  <a:srgbClr val="002060"/>
                </a:solidFill>
                <a:latin typeface="Sylfaen" panose="010A0502050306030303" pitchFamily="18" charset="0"/>
              </a:rPr>
              <a:t>• Closing the project.</a:t>
            </a:r>
            <a:endParaRPr lang="ru-RU" sz="4800" dirty="0">
              <a:solidFill>
                <a:srgbClr val="002060"/>
              </a:solidFill>
              <a:latin typeface="Sylfaen" panose="010A0502050306030303" pitchFamily="18" charset="0"/>
            </a:endParaRPr>
          </a:p>
        </p:txBody>
      </p:sp>
    </p:spTree>
    <p:extLst>
      <p:ext uri="{BB962C8B-B14F-4D97-AF65-F5344CB8AC3E}">
        <p14:creationId xmlns:p14="http://schemas.microsoft.com/office/powerpoint/2010/main" val="1276155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45654" y="136345"/>
            <a:ext cx="11508509" cy="1446550"/>
          </a:xfrm>
          <a:prstGeom prst="rect">
            <a:avLst/>
          </a:prstGeom>
          <a:solidFill>
            <a:schemeClr val="tx2">
              <a:lumMod val="20000"/>
              <a:lumOff val="80000"/>
            </a:schemeClr>
          </a:solidFill>
        </p:spPr>
        <p:txBody>
          <a:bodyPr wrap="square">
            <a:spAutoFit/>
          </a:bodyPr>
          <a:lstStyle/>
          <a:p>
            <a:pPr algn="ctr"/>
            <a:r>
              <a:rPr lang="en-US" sz="4400" b="1" dirty="0">
                <a:solidFill>
                  <a:srgbClr val="002060"/>
                </a:solidFill>
                <a:latin typeface="Sylfaen" panose="010A0502050306030303" pitchFamily="18" charset="0"/>
              </a:rPr>
              <a:t>Typical Cost and Staffing Levels Across a Generic Project Life Cycle Structure</a:t>
            </a:r>
            <a:endParaRPr lang="ru-RU" sz="4400" dirty="0">
              <a:solidFill>
                <a:srgbClr val="002060"/>
              </a:solidFill>
              <a:latin typeface="Sylfaen" panose="010A0502050306030303" pitchFamily="18" charset="0"/>
            </a:endParaRPr>
          </a:p>
        </p:txBody>
      </p:sp>
      <p:pic>
        <p:nvPicPr>
          <p:cNvPr id="3074" name="Picture 2"/>
          <p:cNvPicPr>
            <a:picLocks noChangeAspect="1" noChangeArrowheads="1"/>
          </p:cNvPicPr>
          <p:nvPr/>
        </p:nvPicPr>
        <p:blipFill>
          <a:blip r:embed="rId2"/>
          <a:srcRect/>
          <a:stretch>
            <a:fillRect/>
          </a:stretch>
        </p:blipFill>
        <p:spPr bwMode="auto">
          <a:xfrm>
            <a:off x="1814946" y="1693620"/>
            <a:ext cx="8769926" cy="5164380"/>
          </a:xfrm>
          <a:prstGeom prst="rect">
            <a:avLst/>
          </a:prstGeom>
          <a:noFill/>
          <a:ln w="9525">
            <a:noFill/>
            <a:miter lim="800000"/>
            <a:headEnd/>
            <a:tailEnd/>
          </a:ln>
          <a:effectLst/>
        </p:spPr>
      </p:pic>
    </p:spTree>
    <p:extLst>
      <p:ext uri="{BB962C8B-B14F-4D97-AF65-F5344CB8AC3E}">
        <p14:creationId xmlns:p14="http://schemas.microsoft.com/office/powerpoint/2010/main" val="2325742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83671" y="447965"/>
            <a:ext cx="10363199" cy="4708981"/>
          </a:xfrm>
          <a:prstGeom prst="rect">
            <a:avLst/>
          </a:prstGeom>
          <a:solidFill>
            <a:schemeClr val="tx2">
              <a:lumMod val="20000"/>
              <a:lumOff val="80000"/>
            </a:schemeClr>
          </a:solidFill>
        </p:spPr>
        <p:txBody>
          <a:bodyPr wrap="square" rtlCol="0">
            <a:spAutoFit/>
          </a:bodyPr>
          <a:lstStyle/>
          <a:p>
            <a:pPr algn="ctr"/>
            <a:endParaRPr lang="en-US" sz="6000" dirty="0"/>
          </a:p>
          <a:p>
            <a:pPr algn="ctr"/>
            <a:r>
              <a:rPr lang="en-US" sz="6000" b="1" dirty="0"/>
              <a:t>WHO IS </a:t>
            </a:r>
          </a:p>
          <a:p>
            <a:pPr algn="ctr"/>
            <a:r>
              <a:rPr lang="en-US" sz="6000" b="1" dirty="0"/>
              <a:t>PROJECT MANAGER ?</a:t>
            </a:r>
          </a:p>
          <a:p>
            <a:pPr algn="ctr"/>
            <a:endParaRPr lang="en-US" sz="6000" dirty="0"/>
          </a:p>
          <a:p>
            <a:pPr algn="ctr"/>
            <a:r>
              <a:rPr lang="en-US" sz="6000" dirty="0"/>
              <a:t> </a:t>
            </a:r>
            <a:endParaRPr lang="ru-RU" sz="6000" dirty="0"/>
          </a:p>
        </p:txBody>
      </p:sp>
      <p:pic>
        <p:nvPicPr>
          <p:cNvPr id="6" name="Picture 5" descr="images.gif">
            <a:extLst>
              <a:ext uri="{FF2B5EF4-FFF2-40B4-BE49-F238E27FC236}">
                <a16:creationId xmlns:a16="http://schemas.microsoft.com/office/drawing/2014/main" id="{EA3904DB-E0F6-1774-0CAD-FC37A8771A0C}"/>
              </a:ext>
            </a:extLst>
          </p:cNvPr>
          <p:cNvPicPr>
            <a:picLocks noChangeAspect="1"/>
          </p:cNvPicPr>
          <p:nvPr/>
        </p:nvPicPr>
        <p:blipFill rotWithShape="1">
          <a:blip r:embed="rId2"/>
          <a:srcRect t="23127" r="6170"/>
          <a:stretch/>
        </p:blipFill>
        <p:spPr>
          <a:xfrm>
            <a:off x="4706505" y="3216562"/>
            <a:ext cx="2778989" cy="3491923"/>
          </a:xfrm>
          <a:prstGeom prst="rect">
            <a:avLst/>
          </a:prstGeom>
        </p:spPr>
      </p:pic>
    </p:spTree>
    <p:extLst>
      <p:ext uri="{BB962C8B-B14F-4D97-AF65-F5344CB8AC3E}">
        <p14:creationId xmlns:p14="http://schemas.microsoft.com/office/powerpoint/2010/main" val="41664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545997" y="2262311"/>
            <a:ext cx="4479636" cy="3722255"/>
            <a:chOff x="533400" y="2667000"/>
            <a:chExt cx="3124200" cy="3276600"/>
          </a:xfrm>
        </p:grpSpPr>
        <p:pic>
          <p:nvPicPr>
            <p:cNvPr id="6" name="Picture 5" descr="bullseye-clipart-target-clipart-5.gif"/>
            <p:cNvPicPr>
              <a:picLocks noChangeAspect="1"/>
            </p:cNvPicPr>
            <p:nvPr/>
          </p:nvPicPr>
          <p:blipFill>
            <a:blip r:embed="rId2"/>
            <a:stretch>
              <a:fillRect/>
            </a:stretch>
          </p:blipFill>
          <p:spPr>
            <a:xfrm rot="5400000">
              <a:off x="2057400" y="3505200"/>
              <a:ext cx="1143000" cy="1143000"/>
            </a:xfrm>
            <a:prstGeom prst="rect">
              <a:avLst/>
            </a:prstGeom>
          </p:spPr>
        </p:pic>
        <p:pic>
          <p:nvPicPr>
            <p:cNvPr id="7" name="Picture 6" descr="pack-of-dollars-clipart-20.gif"/>
            <p:cNvPicPr>
              <a:picLocks noChangeAspect="1"/>
            </p:cNvPicPr>
            <p:nvPr/>
          </p:nvPicPr>
          <p:blipFill>
            <a:blip r:embed="rId3"/>
            <a:stretch>
              <a:fillRect/>
            </a:stretch>
          </p:blipFill>
          <p:spPr>
            <a:xfrm>
              <a:off x="1066800" y="4495800"/>
              <a:ext cx="1686416" cy="1109662"/>
            </a:xfrm>
            <a:prstGeom prst="rect">
              <a:avLst/>
            </a:prstGeom>
          </p:spPr>
        </p:pic>
        <p:pic>
          <p:nvPicPr>
            <p:cNvPr id="8" name="Picture 7" descr="images.gif"/>
            <p:cNvPicPr>
              <a:picLocks noChangeAspect="1"/>
            </p:cNvPicPr>
            <p:nvPr/>
          </p:nvPicPr>
          <p:blipFill>
            <a:blip r:embed="rId4"/>
            <a:stretch>
              <a:fillRect/>
            </a:stretch>
          </p:blipFill>
          <p:spPr>
            <a:xfrm>
              <a:off x="990600" y="2895600"/>
              <a:ext cx="1219200" cy="1648763"/>
            </a:xfrm>
            <a:prstGeom prst="rect">
              <a:avLst/>
            </a:prstGeom>
          </p:spPr>
        </p:pic>
        <p:sp>
          <p:nvSpPr>
            <p:cNvPr id="14" name="Rounded Rectangle 13"/>
            <p:cNvSpPr/>
            <p:nvPr/>
          </p:nvSpPr>
          <p:spPr>
            <a:xfrm>
              <a:off x="533400" y="2667000"/>
              <a:ext cx="3124200" cy="3276600"/>
            </a:xfrm>
            <a:prstGeom prst="roundRect">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8" name="Group 17"/>
          <p:cNvGrpSpPr/>
          <p:nvPr/>
        </p:nvGrpSpPr>
        <p:grpSpPr>
          <a:xfrm>
            <a:off x="7285258" y="2105292"/>
            <a:ext cx="4395928" cy="4036291"/>
            <a:chOff x="533400" y="2667000"/>
            <a:chExt cx="3124200" cy="3276600"/>
          </a:xfrm>
        </p:grpSpPr>
        <p:pic>
          <p:nvPicPr>
            <p:cNvPr id="19" name="Picture 18" descr="bullseye-clipart-target-clipart-5.gif"/>
            <p:cNvPicPr>
              <a:picLocks noChangeAspect="1"/>
            </p:cNvPicPr>
            <p:nvPr/>
          </p:nvPicPr>
          <p:blipFill>
            <a:blip r:embed="rId2"/>
            <a:stretch>
              <a:fillRect/>
            </a:stretch>
          </p:blipFill>
          <p:spPr>
            <a:xfrm rot="5400000">
              <a:off x="2057400" y="3505200"/>
              <a:ext cx="1143000" cy="1143000"/>
            </a:xfrm>
            <a:prstGeom prst="rect">
              <a:avLst/>
            </a:prstGeom>
          </p:spPr>
        </p:pic>
        <p:pic>
          <p:nvPicPr>
            <p:cNvPr id="20" name="Picture 19" descr="pack-of-dollars-clipart-20.gif"/>
            <p:cNvPicPr>
              <a:picLocks noChangeAspect="1"/>
            </p:cNvPicPr>
            <p:nvPr/>
          </p:nvPicPr>
          <p:blipFill>
            <a:blip r:embed="rId3"/>
            <a:stretch>
              <a:fillRect/>
            </a:stretch>
          </p:blipFill>
          <p:spPr>
            <a:xfrm>
              <a:off x="1066800" y="4495800"/>
              <a:ext cx="1686416" cy="1109662"/>
            </a:xfrm>
            <a:prstGeom prst="rect">
              <a:avLst/>
            </a:prstGeom>
          </p:spPr>
        </p:pic>
        <p:pic>
          <p:nvPicPr>
            <p:cNvPr id="21" name="Picture 20" descr="images.gif"/>
            <p:cNvPicPr>
              <a:picLocks noChangeAspect="1"/>
            </p:cNvPicPr>
            <p:nvPr/>
          </p:nvPicPr>
          <p:blipFill>
            <a:blip r:embed="rId4"/>
            <a:stretch>
              <a:fillRect/>
            </a:stretch>
          </p:blipFill>
          <p:spPr>
            <a:xfrm>
              <a:off x="990600" y="2895600"/>
              <a:ext cx="1219200" cy="1648763"/>
            </a:xfrm>
            <a:prstGeom prst="rect">
              <a:avLst/>
            </a:prstGeom>
          </p:spPr>
        </p:pic>
        <p:sp>
          <p:nvSpPr>
            <p:cNvPr id="22" name="Rounded Rectangle 21"/>
            <p:cNvSpPr/>
            <p:nvPr/>
          </p:nvSpPr>
          <p:spPr>
            <a:xfrm>
              <a:off x="533400" y="2667000"/>
              <a:ext cx="3124200" cy="3276600"/>
            </a:xfrm>
            <a:prstGeom prst="roundRect">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Equal 22"/>
          <p:cNvSpPr/>
          <p:nvPr/>
        </p:nvSpPr>
        <p:spPr>
          <a:xfrm>
            <a:off x="5400895" y="3855108"/>
            <a:ext cx="1320800" cy="14478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4" name="TextBox 23"/>
          <p:cNvSpPr txBox="1"/>
          <p:nvPr/>
        </p:nvSpPr>
        <p:spPr>
          <a:xfrm>
            <a:off x="7269551" y="1004705"/>
            <a:ext cx="4267201" cy="523220"/>
          </a:xfrm>
          <a:prstGeom prst="rect">
            <a:avLst/>
          </a:prstGeom>
          <a:solidFill>
            <a:schemeClr val="bg2">
              <a:lumMod val="90000"/>
            </a:schemeClr>
          </a:solidFill>
        </p:spPr>
        <p:txBody>
          <a:bodyPr wrap="square" rtlCol="0">
            <a:spAutoFit/>
          </a:bodyPr>
          <a:lstStyle/>
          <a:p>
            <a:pPr algn="ctr"/>
            <a:r>
              <a:rPr lang="en-US" sz="2800" b="1" dirty="0">
                <a:solidFill>
                  <a:srgbClr val="002060"/>
                </a:solidFill>
                <a:latin typeface="Sylfaen" pitchFamily="18" charset="0"/>
              </a:rPr>
              <a:t>PLANNED</a:t>
            </a:r>
            <a:endParaRPr lang="ru-RU" sz="2800" b="1" dirty="0">
              <a:solidFill>
                <a:srgbClr val="002060"/>
              </a:solidFill>
              <a:latin typeface="Sylfaen" pitchFamily="18" charset="0"/>
            </a:endParaRPr>
          </a:p>
        </p:txBody>
      </p:sp>
      <p:sp>
        <p:nvSpPr>
          <p:cNvPr id="25" name="TextBox 24"/>
          <p:cNvSpPr txBox="1"/>
          <p:nvPr/>
        </p:nvSpPr>
        <p:spPr>
          <a:xfrm>
            <a:off x="467251" y="1123245"/>
            <a:ext cx="4267201" cy="523220"/>
          </a:xfrm>
          <a:prstGeom prst="rect">
            <a:avLst/>
          </a:prstGeom>
          <a:solidFill>
            <a:schemeClr val="bg2">
              <a:lumMod val="90000"/>
            </a:schemeClr>
          </a:solidFill>
        </p:spPr>
        <p:txBody>
          <a:bodyPr wrap="square" rtlCol="0">
            <a:spAutoFit/>
          </a:bodyPr>
          <a:lstStyle/>
          <a:p>
            <a:pPr algn="ctr"/>
            <a:r>
              <a:rPr lang="en-US" sz="2800" b="1" dirty="0">
                <a:solidFill>
                  <a:srgbClr val="002060"/>
                </a:solidFill>
                <a:latin typeface="Sylfaen" pitchFamily="18" charset="0"/>
              </a:rPr>
              <a:t>IN FACT</a:t>
            </a:r>
            <a:endParaRPr lang="ru-RU" sz="2800" b="1" dirty="0">
              <a:solidFill>
                <a:srgbClr val="002060"/>
              </a:solidFill>
              <a:latin typeface="Sylfaen" pitchFamily="18" charset="0"/>
            </a:endParaRPr>
          </a:p>
        </p:txBody>
      </p:sp>
      <p:pic>
        <p:nvPicPr>
          <p:cNvPr id="16" name="Picture 15" descr="images.gif">
            <a:extLst>
              <a:ext uri="{FF2B5EF4-FFF2-40B4-BE49-F238E27FC236}">
                <a16:creationId xmlns:a16="http://schemas.microsoft.com/office/drawing/2014/main" id="{B571C53B-C720-F8C8-EC8F-F2BD236BD20F}"/>
              </a:ext>
            </a:extLst>
          </p:cNvPr>
          <p:cNvPicPr>
            <a:picLocks noChangeAspect="1"/>
          </p:cNvPicPr>
          <p:nvPr/>
        </p:nvPicPr>
        <p:blipFill rotWithShape="1">
          <a:blip r:embed="rId5"/>
          <a:srcRect t="23127" r="6170"/>
          <a:stretch/>
        </p:blipFill>
        <p:spPr>
          <a:xfrm>
            <a:off x="4765329" y="392379"/>
            <a:ext cx="2778989" cy="3491923"/>
          </a:xfrm>
          <a:prstGeom prst="rect">
            <a:avLst/>
          </a:prstGeom>
        </p:spPr>
      </p:pic>
    </p:spTree>
    <p:extLst>
      <p:ext uri="{BB962C8B-B14F-4D97-AF65-F5344CB8AC3E}">
        <p14:creationId xmlns:p14="http://schemas.microsoft.com/office/powerpoint/2010/main" val="5090769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30"/>
            <a:ext cx="12192000" cy="523220"/>
          </a:xfrm>
          <a:prstGeom prst="rect">
            <a:avLst/>
          </a:prstGeom>
          <a:solidFill>
            <a:schemeClr val="accent1">
              <a:lumMod val="20000"/>
              <a:lumOff val="80000"/>
            </a:schemeClr>
          </a:solidFill>
        </p:spPr>
        <p:txBody>
          <a:bodyPr wrap="square">
            <a:spAutoFit/>
          </a:bodyPr>
          <a:lstStyle/>
          <a:p>
            <a:pPr algn="ctr">
              <a:spcBef>
                <a:spcPts val="1200"/>
              </a:spcBef>
              <a:spcAft>
                <a:spcPts val="1200"/>
              </a:spcAft>
            </a:pPr>
            <a:r>
              <a:rPr lang="en-US" sz="2800" b="1" kern="50" dirty="0">
                <a:solidFill>
                  <a:srgbClr val="002060"/>
                </a:solidFill>
                <a:latin typeface="Times New Roman" panose="02020603050405020304" pitchFamily="18" charset="0"/>
                <a:ea typeface="Times New Roman" panose="02020603050405020304" pitchFamily="18" charset="0"/>
              </a:rPr>
              <a:t>Some Facts from Project Management Background</a:t>
            </a:r>
          </a:p>
        </p:txBody>
      </p:sp>
      <p:cxnSp>
        <p:nvCxnSpPr>
          <p:cNvPr id="4" name="Straight Connector 3"/>
          <p:cNvCxnSpPr/>
          <p:nvPr/>
        </p:nvCxnSpPr>
        <p:spPr>
          <a:xfrm flipV="1">
            <a:off x="440009" y="2140129"/>
            <a:ext cx="10577688" cy="1128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E0DC06-0362-24F5-ED54-68CCE4F6FD43}"/>
              </a:ext>
            </a:extLst>
          </p:cNvPr>
          <p:cNvSpPr/>
          <p:nvPr/>
        </p:nvSpPr>
        <p:spPr>
          <a:xfrm>
            <a:off x="203200" y="516206"/>
            <a:ext cx="11988800" cy="634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2">
            <a:extLst>
              <a:ext uri="{FF2B5EF4-FFF2-40B4-BE49-F238E27FC236}">
                <a16:creationId xmlns:a16="http://schemas.microsoft.com/office/drawing/2014/main" id="{2908EC96-243B-C884-78CD-0A8E3194BC7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13783"/>
            <a:ext cx="3097239" cy="600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0EEBEAC8-E713-16DD-D1B0-FB8F3862CD37}"/>
              </a:ext>
            </a:extLst>
          </p:cNvPr>
          <p:cNvSpPr txBox="1">
            <a:spLocks noChangeArrowheads="1"/>
          </p:cNvSpPr>
          <p:nvPr/>
        </p:nvSpPr>
        <p:spPr bwMode="auto">
          <a:xfrm>
            <a:off x="3148037" y="824556"/>
            <a:ext cx="5772727"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2570 BC: The Great Pyramid of Giza Completed</a:t>
            </a:r>
          </a:p>
        </p:txBody>
      </p:sp>
      <p:sp>
        <p:nvSpPr>
          <p:cNvPr id="9" name="TextBox 9">
            <a:extLst>
              <a:ext uri="{FF2B5EF4-FFF2-40B4-BE49-F238E27FC236}">
                <a16:creationId xmlns:a16="http://schemas.microsoft.com/office/drawing/2014/main" id="{ADB68919-8CB0-113D-005D-CC517F057EA6}"/>
              </a:ext>
            </a:extLst>
          </p:cNvPr>
          <p:cNvSpPr txBox="1">
            <a:spLocks noChangeArrowheads="1"/>
          </p:cNvSpPr>
          <p:nvPr/>
        </p:nvSpPr>
        <p:spPr bwMode="auto">
          <a:xfrm>
            <a:off x="3115712" y="1243477"/>
            <a:ext cx="9057814"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208 BC: Construction of the Great Wall of China</a:t>
            </a:r>
          </a:p>
        </p:txBody>
      </p:sp>
      <p:sp>
        <p:nvSpPr>
          <p:cNvPr id="10" name="TextBox 9">
            <a:extLst>
              <a:ext uri="{FF2B5EF4-FFF2-40B4-BE49-F238E27FC236}">
                <a16:creationId xmlns:a16="http://schemas.microsoft.com/office/drawing/2014/main" id="{B9F1C962-E53F-9944-7233-0718F202A39F}"/>
              </a:ext>
            </a:extLst>
          </p:cNvPr>
          <p:cNvSpPr txBox="1">
            <a:spLocks noChangeArrowheads="1"/>
          </p:cNvSpPr>
          <p:nvPr/>
        </p:nvSpPr>
        <p:spPr bwMode="auto">
          <a:xfrm>
            <a:off x="3041284" y="1647097"/>
            <a:ext cx="7035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1917: The Gantt chart Developed by Henry Gantt (1861-1919)</a:t>
            </a:r>
          </a:p>
        </p:txBody>
      </p:sp>
      <p:sp>
        <p:nvSpPr>
          <p:cNvPr id="11" name="TextBox 10">
            <a:extLst>
              <a:ext uri="{FF2B5EF4-FFF2-40B4-BE49-F238E27FC236}">
                <a16:creationId xmlns:a16="http://schemas.microsoft.com/office/drawing/2014/main" id="{B3934AC1-52BF-A317-9552-0C0210D4EB64}"/>
              </a:ext>
            </a:extLst>
          </p:cNvPr>
          <p:cNvSpPr txBox="1">
            <a:spLocks noChangeArrowheads="1"/>
          </p:cNvSpPr>
          <p:nvPr/>
        </p:nvSpPr>
        <p:spPr bwMode="auto">
          <a:xfrm>
            <a:off x="3041284" y="1986760"/>
            <a:ext cx="89562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1956: The American Association of Cost Engineers (now AACE International) Formed</a:t>
            </a:r>
          </a:p>
        </p:txBody>
      </p:sp>
      <p:sp>
        <p:nvSpPr>
          <p:cNvPr id="12" name="TextBox 11">
            <a:extLst>
              <a:ext uri="{FF2B5EF4-FFF2-40B4-BE49-F238E27FC236}">
                <a16:creationId xmlns:a16="http://schemas.microsoft.com/office/drawing/2014/main" id="{5A2AD163-2FC4-10C3-5D67-1ADCE4CD4334}"/>
              </a:ext>
            </a:extLst>
          </p:cNvPr>
          <p:cNvSpPr txBox="1">
            <a:spLocks noChangeArrowheads="1"/>
          </p:cNvSpPr>
          <p:nvPr/>
        </p:nvSpPr>
        <p:spPr bwMode="auto">
          <a:xfrm>
            <a:off x="3097239" y="2589150"/>
            <a:ext cx="8559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1958: The Program Evaluation Review Technique (PERT) Invented for the U.S. Navy's Polaris Project</a:t>
            </a:r>
          </a:p>
        </p:txBody>
      </p:sp>
      <p:sp>
        <p:nvSpPr>
          <p:cNvPr id="13" name="TextBox 12">
            <a:extLst>
              <a:ext uri="{FF2B5EF4-FFF2-40B4-BE49-F238E27FC236}">
                <a16:creationId xmlns:a16="http://schemas.microsoft.com/office/drawing/2014/main" id="{4C9069A0-5D52-D00F-9E9F-E8F06AF49C8A}"/>
              </a:ext>
            </a:extLst>
          </p:cNvPr>
          <p:cNvSpPr txBox="1">
            <a:spLocks noChangeArrowheads="1"/>
          </p:cNvSpPr>
          <p:nvPr/>
        </p:nvSpPr>
        <p:spPr bwMode="auto">
          <a:xfrm>
            <a:off x="3097239" y="3244014"/>
            <a:ext cx="8559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1962: United States Department of Defense Mandate the Work Breakdown Structure (WBS) Approach</a:t>
            </a:r>
          </a:p>
        </p:txBody>
      </p:sp>
      <p:sp>
        <p:nvSpPr>
          <p:cNvPr id="14" name="TextBox 13">
            <a:extLst>
              <a:ext uri="{FF2B5EF4-FFF2-40B4-BE49-F238E27FC236}">
                <a16:creationId xmlns:a16="http://schemas.microsoft.com/office/drawing/2014/main" id="{54496A66-6A88-D52A-5CD2-04D5F8C3E45E}"/>
              </a:ext>
            </a:extLst>
          </p:cNvPr>
          <p:cNvSpPr txBox="1">
            <a:spLocks noChangeArrowheads="1"/>
          </p:cNvSpPr>
          <p:nvPr/>
        </p:nvSpPr>
        <p:spPr bwMode="auto">
          <a:xfrm>
            <a:off x="3097239" y="3955410"/>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1965: The International Project Management Association (IPMA) Founded</a:t>
            </a:r>
          </a:p>
        </p:txBody>
      </p:sp>
      <p:sp>
        <p:nvSpPr>
          <p:cNvPr id="15" name="TextBox 14">
            <a:extLst>
              <a:ext uri="{FF2B5EF4-FFF2-40B4-BE49-F238E27FC236}">
                <a16:creationId xmlns:a16="http://schemas.microsoft.com/office/drawing/2014/main" id="{ACA21664-E698-1037-37AE-6C5C800FC9B0}"/>
              </a:ext>
            </a:extLst>
          </p:cNvPr>
          <p:cNvSpPr txBox="1">
            <a:spLocks noChangeArrowheads="1"/>
          </p:cNvSpPr>
          <p:nvPr/>
        </p:nvSpPr>
        <p:spPr bwMode="auto">
          <a:xfrm>
            <a:off x="3097239" y="4296583"/>
            <a:ext cx="8559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1969: Project Management Institute (PMI) Launched to Promote the Project Management Profession</a:t>
            </a:r>
          </a:p>
        </p:txBody>
      </p:sp>
      <p:sp>
        <p:nvSpPr>
          <p:cNvPr id="16" name="TextBox 15">
            <a:extLst>
              <a:ext uri="{FF2B5EF4-FFF2-40B4-BE49-F238E27FC236}">
                <a16:creationId xmlns:a16="http://schemas.microsoft.com/office/drawing/2014/main" id="{E6349E3A-5907-5F2B-0702-43729DDE2AED}"/>
              </a:ext>
            </a:extLst>
          </p:cNvPr>
          <p:cNvSpPr txBox="1">
            <a:spLocks noChangeArrowheads="1"/>
          </p:cNvSpPr>
          <p:nvPr/>
        </p:nvSpPr>
        <p:spPr bwMode="auto">
          <a:xfrm>
            <a:off x="3148037" y="4921029"/>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1975: PROMPTII Method Created by Simpact Systems Limited</a:t>
            </a:r>
          </a:p>
        </p:txBody>
      </p:sp>
      <p:sp>
        <p:nvSpPr>
          <p:cNvPr id="17" name="TextBox 16">
            <a:extLst>
              <a:ext uri="{FF2B5EF4-FFF2-40B4-BE49-F238E27FC236}">
                <a16:creationId xmlns:a16="http://schemas.microsoft.com/office/drawing/2014/main" id="{E600222E-C68B-0A72-DFCF-52649CD27455}"/>
              </a:ext>
            </a:extLst>
          </p:cNvPr>
          <p:cNvSpPr txBox="1">
            <a:spLocks noChangeArrowheads="1"/>
          </p:cNvSpPr>
          <p:nvPr/>
        </p:nvSpPr>
        <p:spPr bwMode="auto">
          <a:xfrm>
            <a:off x="3148037" y="5311879"/>
            <a:ext cx="8559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1984: Theory of Constraints (TOC) Introduced by Dr Eliyahu M. Goldratt in his Novel "The Goal"</a:t>
            </a:r>
          </a:p>
        </p:txBody>
      </p:sp>
      <p:sp>
        <p:nvSpPr>
          <p:cNvPr id="18" name="TextBox 17">
            <a:extLst>
              <a:ext uri="{FF2B5EF4-FFF2-40B4-BE49-F238E27FC236}">
                <a16:creationId xmlns:a16="http://schemas.microsoft.com/office/drawing/2014/main" id="{B1EF3CF0-0707-F519-9235-E7685DE9E411}"/>
              </a:ext>
            </a:extLst>
          </p:cNvPr>
          <p:cNvSpPr txBox="1">
            <a:spLocks noChangeArrowheads="1"/>
          </p:cNvSpPr>
          <p:nvPr/>
        </p:nvSpPr>
        <p:spPr bwMode="auto">
          <a:xfrm>
            <a:off x="3171133" y="5836918"/>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1986: Scrum Named as a Project Management Style</a:t>
            </a:r>
          </a:p>
        </p:txBody>
      </p:sp>
      <p:sp>
        <p:nvSpPr>
          <p:cNvPr id="19" name="TextBox 18">
            <a:extLst>
              <a:ext uri="{FF2B5EF4-FFF2-40B4-BE49-F238E27FC236}">
                <a16:creationId xmlns:a16="http://schemas.microsoft.com/office/drawing/2014/main" id="{0E40DBDB-2046-C4DF-E204-8F7F0363909A}"/>
              </a:ext>
            </a:extLst>
          </p:cNvPr>
          <p:cNvSpPr txBox="1">
            <a:spLocks noChangeArrowheads="1"/>
          </p:cNvSpPr>
          <p:nvPr/>
        </p:nvSpPr>
        <p:spPr bwMode="auto">
          <a:xfrm>
            <a:off x="3171133" y="6202611"/>
            <a:ext cx="8559050" cy="707886"/>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1987: A Guide to the Project Management Body of Knowledge (PMBOK Guide) Published by PMI</a:t>
            </a:r>
          </a:p>
        </p:txBody>
      </p:sp>
    </p:spTree>
    <p:extLst>
      <p:ext uri="{BB962C8B-B14F-4D97-AF65-F5344CB8AC3E}">
        <p14:creationId xmlns:p14="http://schemas.microsoft.com/office/powerpoint/2010/main" val="24110371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98003" y="934295"/>
            <a:ext cx="10735236" cy="4832092"/>
          </a:xfrm>
          <a:prstGeom prst="rect">
            <a:avLst/>
          </a:prstGeom>
          <a:solidFill>
            <a:schemeClr val="tx2">
              <a:lumMod val="20000"/>
              <a:lumOff val="80000"/>
            </a:schemeClr>
          </a:solidFill>
        </p:spPr>
        <p:txBody>
          <a:bodyPr wrap="square">
            <a:spAutoFit/>
          </a:bodyPr>
          <a:lstStyle/>
          <a:p>
            <a:r>
              <a:rPr lang="en-US" sz="4400" b="1" u="sng" dirty="0">
                <a:solidFill>
                  <a:srgbClr val="002060"/>
                </a:solidFill>
                <a:latin typeface="Sylfaen" panose="010A0502050306030303" pitchFamily="18" charset="0"/>
              </a:rPr>
              <a:t>Project managers </a:t>
            </a:r>
            <a:r>
              <a:rPr lang="en-US" sz="4400" dirty="0">
                <a:solidFill>
                  <a:srgbClr val="002060"/>
                </a:solidFill>
                <a:latin typeface="Sylfaen" panose="010A0502050306030303" pitchFamily="18" charset="0"/>
              </a:rPr>
              <a:t>accomplish work through the project team and other stakeholders. </a:t>
            </a:r>
          </a:p>
          <a:p>
            <a:endParaRPr lang="en-US" sz="4400" dirty="0">
              <a:solidFill>
                <a:srgbClr val="002060"/>
              </a:solidFill>
              <a:latin typeface="Sylfaen" panose="010A0502050306030303" pitchFamily="18" charset="0"/>
            </a:endParaRPr>
          </a:p>
          <a:p>
            <a:r>
              <a:rPr lang="en-US" sz="4400" dirty="0">
                <a:solidFill>
                  <a:srgbClr val="002060"/>
                </a:solidFill>
                <a:latin typeface="Sylfaen" panose="010A0502050306030303" pitchFamily="18" charset="0"/>
              </a:rPr>
              <a:t>Effective project managers require a balance of ethical, interpersonal, and conceptual skills that help them analyze situations and interact appropriately.</a:t>
            </a:r>
            <a:endParaRPr lang="ru-RU" sz="4400" dirty="0">
              <a:solidFill>
                <a:srgbClr val="002060"/>
              </a:solidFill>
              <a:latin typeface="Sylfaen" panose="010A0502050306030303" pitchFamily="18" charset="0"/>
            </a:endParaRPr>
          </a:p>
        </p:txBody>
      </p:sp>
    </p:spTree>
    <p:extLst>
      <p:ext uri="{BB962C8B-B14F-4D97-AF65-F5344CB8AC3E}">
        <p14:creationId xmlns:p14="http://schemas.microsoft.com/office/powerpoint/2010/main" val="1673705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agonal Stripe 4"/>
          <p:cNvSpPr/>
          <p:nvPr/>
        </p:nvSpPr>
        <p:spPr>
          <a:xfrm rot="17303029">
            <a:off x="1639468" y="981069"/>
            <a:ext cx="3454400" cy="5486400"/>
          </a:xfrm>
          <a:prstGeom prst="diagStripe">
            <a:avLst>
              <a:gd name="adj" fmla="val 3080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4000" b="1" dirty="0">
                <a:solidFill>
                  <a:schemeClr val="bg1"/>
                </a:solidFill>
                <a:latin typeface="Sylfaen" pitchFamily="18" charset="0"/>
              </a:rPr>
              <a:t>SKILLS</a:t>
            </a:r>
            <a:endParaRPr lang="ru-RU" sz="4000" b="1" dirty="0">
              <a:solidFill>
                <a:schemeClr val="bg1"/>
              </a:solidFill>
              <a:latin typeface="Sylfaen" pitchFamily="18" charset="0"/>
            </a:endParaRPr>
          </a:p>
        </p:txBody>
      </p:sp>
      <p:sp>
        <p:nvSpPr>
          <p:cNvPr id="7" name="Diagonal Stripe 6"/>
          <p:cNvSpPr/>
          <p:nvPr/>
        </p:nvSpPr>
        <p:spPr>
          <a:xfrm rot="4203562" flipH="1">
            <a:off x="6251997" y="603296"/>
            <a:ext cx="4141113" cy="5486400"/>
          </a:xfrm>
          <a:prstGeom prst="diagStripe">
            <a:avLst>
              <a:gd name="adj" fmla="val 30808"/>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4000" b="1" dirty="0">
                <a:solidFill>
                  <a:schemeClr val="bg1"/>
                </a:solidFill>
                <a:latin typeface="Sylfaen" pitchFamily="18" charset="0"/>
              </a:rPr>
              <a:t>KNOWLEDGE</a:t>
            </a:r>
            <a:endParaRPr lang="ru-RU" sz="4000" b="1" dirty="0">
              <a:solidFill>
                <a:schemeClr val="bg1"/>
              </a:solidFill>
              <a:latin typeface="Sylfaen" pitchFamily="18" charset="0"/>
            </a:endParaRPr>
          </a:p>
        </p:txBody>
      </p:sp>
      <p:pic>
        <p:nvPicPr>
          <p:cNvPr id="6" name="Picture 5" descr="images.gif">
            <a:extLst>
              <a:ext uri="{FF2B5EF4-FFF2-40B4-BE49-F238E27FC236}">
                <a16:creationId xmlns:a16="http://schemas.microsoft.com/office/drawing/2014/main" id="{24040F10-2729-ACDD-A6EF-C3EBCA11CA3D}"/>
              </a:ext>
            </a:extLst>
          </p:cNvPr>
          <p:cNvPicPr>
            <a:picLocks noChangeAspect="1"/>
          </p:cNvPicPr>
          <p:nvPr/>
        </p:nvPicPr>
        <p:blipFill rotWithShape="1">
          <a:blip r:embed="rId2">
            <a:duotone>
              <a:schemeClr val="accent1">
                <a:shade val="45000"/>
                <a:satMod val="135000"/>
              </a:schemeClr>
              <a:prstClr val="white"/>
            </a:duotone>
          </a:blip>
          <a:srcRect t="23127" r="6170"/>
          <a:stretch/>
        </p:blipFill>
        <p:spPr>
          <a:xfrm>
            <a:off x="4207611" y="1082681"/>
            <a:ext cx="3319894" cy="4171594"/>
          </a:xfrm>
          <a:prstGeom prst="rect">
            <a:avLst/>
          </a:prstGeom>
        </p:spPr>
      </p:pic>
    </p:spTree>
    <p:extLst>
      <p:ext uri="{BB962C8B-B14F-4D97-AF65-F5344CB8AC3E}">
        <p14:creationId xmlns:p14="http://schemas.microsoft.com/office/powerpoint/2010/main" val="106088755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11201" y="228602"/>
            <a:ext cx="10972800" cy="707886"/>
          </a:xfrm>
          <a:prstGeom prst="rect">
            <a:avLst/>
          </a:prstGeom>
          <a:noFill/>
        </p:spPr>
        <p:txBody>
          <a:bodyPr wrap="square" rtlCol="0">
            <a:spAutoFit/>
          </a:bodyPr>
          <a:lstStyle/>
          <a:p>
            <a:pPr algn="ctr"/>
            <a:r>
              <a:rPr lang="en-US" sz="4000" b="1" dirty="0">
                <a:solidFill>
                  <a:srgbClr val="002060"/>
                </a:solidFill>
                <a:latin typeface="Sylfaen" pitchFamily="18" charset="0"/>
              </a:rPr>
              <a:t>Basic Skills of a Project Manager</a:t>
            </a:r>
            <a:endParaRPr lang="ru-RU" sz="4000" b="1" dirty="0">
              <a:solidFill>
                <a:srgbClr val="002060"/>
              </a:solidFill>
              <a:latin typeface="Sylfaen" pitchFamily="18" charset="0"/>
            </a:endParaRPr>
          </a:p>
        </p:txBody>
      </p:sp>
      <p:sp>
        <p:nvSpPr>
          <p:cNvPr id="6" name="Right Arrow 5"/>
          <p:cNvSpPr/>
          <p:nvPr/>
        </p:nvSpPr>
        <p:spPr>
          <a:xfrm rot="19543186">
            <a:off x="6751460" y="2399859"/>
            <a:ext cx="144860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Right Arrow 6"/>
          <p:cNvSpPr/>
          <p:nvPr/>
        </p:nvSpPr>
        <p:spPr>
          <a:xfrm rot="11899128">
            <a:off x="3677326" y="2590799"/>
            <a:ext cx="144860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Right Arrow 7"/>
          <p:cNvSpPr/>
          <p:nvPr/>
        </p:nvSpPr>
        <p:spPr>
          <a:xfrm rot="9582250">
            <a:off x="3588421" y="4517636"/>
            <a:ext cx="144860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ight Arrow 8"/>
          <p:cNvSpPr/>
          <p:nvPr/>
        </p:nvSpPr>
        <p:spPr>
          <a:xfrm rot="154505">
            <a:off x="7226565" y="3681776"/>
            <a:ext cx="144860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ight Arrow 9"/>
          <p:cNvSpPr/>
          <p:nvPr/>
        </p:nvSpPr>
        <p:spPr>
          <a:xfrm rot="1462002">
            <a:off x="7071636" y="4851959"/>
            <a:ext cx="144860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ounded Rectangle 10"/>
          <p:cNvSpPr/>
          <p:nvPr/>
        </p:nvSpPr>
        <p:spPr>
          <a:xfrm>
            <a:off x="304801" y="2234707"/>
            <a:ext cx="31496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Sylfaen" pitchFamily="18" charset="0"/>
              </a:rPr>
              <a:t>Communication</a:t>
            </a:r>
            <a:endParaRPr lang="ru-RU" sz="3200" b="1" dirty="0">
              <a:solidFill>
                <a:srgbClr val="002060"/>
              </a:solidFill>
              <a:latin typeface="Sylfaen" pitchFamily="18" charset="0"/>
            </a:endParaRPr>
          </a:p>
        </p:txBody>
      </p:sp>
      <p:sp>
        <p:nvSpPr>
          <p:cNvPr id="12" name="Rounded Rectangle 11"/>
          <p:cNvSpPr/>
          <p:nvPr/>
        </p:nvSpPr>
        <p:spPr>
          <a:xfrm>
            <a:off x="406401" y="4611329"/>
            <a:ext cx="29464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Sylfaen" pitchFamily="18" charset="0"/>
              </a:rPr>
              <a:t>Administration</a:t>
            </a:r>
            <a:endParaRPr lang="ru-RU" sz="3200" b="1" dirty="0">
              <a:solidFill>
                <a:srgbClr val="002060"/>
              </a:solidFill>
              <a:latin typeface="Sylfaen" pitchFamily="18" charset="0"/>
            </a:endParaRPr>
          </a:p>
        </p:txBody>
      </p:sp>
      <p:sp>
        <p:nvSpPr>
          <p:cNvPr id="13" name="Rounded Rectangle 12"/>
          <p:cNvSpPr/>
          <p:nvPr/>
        </p:nvSpPr>
        <p:spPr>
          <a:xfrm>
            <a:off x="8636000" y="1828800"/>
            <a:ext cx="27432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Sylfaen" pitchFamily="18" charset="0"/>
              </a:rPr>
              <a:t>Negotiation</a:t>
            </a:r>
            <a:endParaRPr lang="ru-RU" sz="3200" b="1" dirty="0">
              <a:solidFill>
                <a:srgbClr val="002060"/>
              </a:solidFill>
              <a:latin typeface="Sylfaen" pitchFamily="18" charset="0"/>
            </a:endParaRPr>
          </a:p>
        </p:txBody>
      </p:sp>
      <p:sp>
        <p:nvSpPr>
          <p:cNvPr id="14" name="Rounded Rectangle 13"/>
          <p:cNvSpPr/>
          <p:nvPr/>
        </p:nvSpPr>
        <p:spPr>
          <a:xfrm>
            <a:off x="8839200" y="3429000"/>
            <a:ext cx="27432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Sylfaen" pitchFamily="18" charset="0"/>
              </a:rPr>
              <a:t>Leadership</a:t>
            </a:r>
            <a:endParaRPr lang="ru-RU" sz="3200" b="1" dirty="0">
              <a:solidFill>
                <a:srgbClr val="002060"/>
              </a:solidFill>
              <a:latin typeface="Sylfaen" pitchFamily="18" charset="0"/>
            </a:endParaRPr>
          </a:p>
        </p:txBody>
      </p:sp>
      <p:sp>
        <p:nvSpPr>
          <p:cNvPr id="15" name="Rounded Rectangle 14"/>
          <p:cNvSpPr/>
          <p:nvPr/>
        </p:nvSpPr>
        <p:spPr>
          <a:xfrm>
            <a:off x="8839200" y="5080559"/>
            <a:ext cx="2743200" cy="9906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Sylfaen" pitchFamily="18" charset="0"/>
              </a:rPr>
              <a:t>Risk management</a:t>
            </a:r>
            <a:endParaRPr lang="ru-RU" sz="3200" b="1" dirty="0">
              <a:solidFill>
                <a:srgbClr val="002060"/>
              </a:solidFill>
              <a:latin typeface="Sylfaen" pitchFamily="18" charset="0"/>
            </a:endParaRPr>
          </a:p>
        </p:txBody>
      </p:sp>
      <p:pic>
        <p:nvPicPr>
          <p:cNvPr id="16" name="Picture 15" descr="images.gif">
            <a:extLst>
              <a:ext uri="{FF2B5EF4-FFF2-40B4-BE49-F238E27FC236}">
                <a16:creationId xmlns:a16="http://schemas.microsoft.com/office/drawing/2014/main" id="{9A5AB44F-D03D-C576-12F5-9A6F94645B29}"/>
              </a:ext>
            </a:extLst>
          </p:cNvPr>
          <p:cNvPicPr>
            <a:picLocks noChangeAspect="1"/>
          </p:cNvPicPr>
          <p:nvPr/>
        </p:nvPicPr>
        <p:blipFill rotWithShape="1">
          <a:blip r:embed="rId2"/>
          <a:srcRect t="23127" r="6170"/>
          <a:stretch/>
        </p:blipFill>
        <p:spPr>
          <a:xfrm>
            <a:off x="4618124" y="2031611"/>
            <a:ext cx="2778989" cy="3491923"/>
          </a:xfrm>
          <a:prstGeom prst="rect">
            <a:avLst/>
          </a:prstGeom>
        </p:spPr>
      </p:pic>
    </p:spTree>
    <p:extLst>
      <p:ext uri="{BB962C8B-B14F-4D97-AF65-F5344CB8AC3E}">
        <p14:creationId xmlns:p14="http://schemas.microsoft.com/office/powerpoint/2010/main" val="15691595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20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77815"/>
            <a:ext cx="8307950" cy="6237473"/>
          </a:xfrm>
          <a:prstGeom prst="rect">
            <a:avLst/>
          </a:prstGeom>
        </p:spPr>
      </p:pic>
    </p:spTree>
    <p:extLst>
      <p:ext uri="{BB962C8B-B14F-4D97-AF65-F5344CB8AC3E}">
        <p14:creationId xmlns:p14="http://schemas.microsoft.com/office/powerpoint/2010/main" val="30739755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333524" y="493239"/>
            <a:ext cx="7705212" cy="830997"/>
          </a:xfrm>
          <a:prstGeom prst="rect">
            <a:avLst/>
          </a:prstGeom>
          <a:noFill/>
        </p:spPr>
        <p:txBody>
          <a:bodyPr wrap="square" rtlCol="0">
            <a:spAutoFit/>
          </a:bodyPr>
          <a:lstStyle/>
          <a:p>
            <a:pPr algn="ctr"/>
            <a:r>
              <a:rPr lang="en-US" sz="4800" b="1" dirty="0">
                <a:solidFill>
                  <a:srgbClr val="002060"/>
                </a:solidFill>
                <a:latin typeface="Sylfaen" pitchFamily="18" charset="0"/>
              </a:rPr>
              <a:t>Communication Skills</a:t>
            </a:r>
            <a:endParaRPr lang="ru-RU" sz="4800" b="1" dirty="0">
              <a:solidFill>
                <a:srgbClr val="002060"/>
              </a:solidFill>
              <a:latin typeface="Sylfaen" pitchFamily="18" charset="0"/>
            </a:endParaRPr>
          </a:p>
        </p:txBody>
      </p:sp>
      <p:sp>
        <p:nvSpPr>
          <p:cNvPr id="6" name="TextBox 5"/>
          <p:cNvSpPr txBox="1"/>
          <p:nvPr/>
        </p:nvSpPr>
        <p:spPr>
          <a:xfrm>
            <a:off x="923822" y="1609646"/>
            <a:ext cx="4673600" cy="1446550"/>
          </a:xfrm>
          <a:prstGeom prst="rect">
            <a:avLst/>
          </a:prstGeom>
          <a:solidFill>
            <a:schemeClr val="bg2">
              <a:lumMod val="90000"/>
            </a:schemeClr>
          </a:solidFill>
        </p:spPr>
        <p:txBody>
          <a:bodyPr wrap="square" rtlCol="0">
            <a:spAutoFit/>
          </a:bodyPr>
          <a:lstStyle/>
          <a:p>
            <a:pPr algn="ctr"/>
            <a:r>
              <a:rPr lang="en-US" sz="4400" b="1" dirty="0">
                <a:solidFill>
                  <a:srgbClr val="002060"/>
                </a:solidFill>
                <a:latin typeface="Sylfaen" pitchFamily="18" charset="0"/>
              </a:rPr>
              <a:t>Verbal Communication</a:t>
            </a:r>
            <a:endParaRPr lang="ru-RU" sz="4400" b="1" dirty="0">
              <a:solidFill>
                <a:srgbClr val="002060"/>
              </a:solidFill>
              <a:latin typeface="Sylfaen" pitchFamily="18" charset="0"/>
            </a:endParaRPr>
          </a:p>
        </p:txBody>
      </p:sp>
      <p:sp>
        <p:nvSpPr>
          <p:cNvPr id="7" name="TextBox 6"/>
          <p:cNvSpPr txBox="1"/>
          <p:nvPr/>
        </p:nvSpPr>
        <p:spPr>
          <a:xfrm>
            <a:off x="6594578" y="1530521"/>
            <a:ext cx="4673600" cy="1446550"/>
          </a:xfrm>
          <a:prstGeom prst="rect">
            <a:avLst/>
          </a:prstGeom>
          <a:solidFill>
            <a:schemeClr val="bg2">
              <a:lumMod val="90000"/>
            </a:schemeClr>
          </a:solidFill>
        </p:spPr>
        <p:txBody>
          <a:bodyPr wrap="square" rtlCol="0">
            <a:spAutoFit/>
          </a:bodyPr>
          <a:lstStyle/>
          <a:p>
            <a:pPr algn="ctr"/>
            <a:r>
              <a:rPr lang="en-US" sz="4400" b="1" dirty="0">
                <a:solidFill>
                  <a:srgbClr val="002060"/>
                </a:solidFill>
                <a:latin typeface="Sylfaen" pitchFamily="18" charset="0"/>
              </a:rPr>
              <a:t>Written Communication</a:t>
            </a:r>
            <a:endParaRPr lang="ru-RU" sz="4400" b="1" dirty="0">
              <a:solidFill>
                <a:srgbClr val="002060"/>
              </a:solidFill>
              <a:latin typeface="Sylfaen" pitchFamily="18" charset="0"/>
            </a:endParaRPr>
          </a:p>
        </p:txBody>
      </p:sp>
      <p:pic>
        <p:nvPicPr>
          <p:cNvPr id="10" name="Рисунок 2">
            <a:extLst>
              <a:ext uri="{FF2B5EF4-FFF2-40B4-BE49-F238E27FC236}">
                <a16:creationId xmlns:a16="http://schemas.microsoft.com/office/drawing/2014/main" id="{1651BCCF-B72C-4226-EF29-1B8E385AA12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6113" y="3231975"/>
            <a:ext cx="3412701" cy="3412701"/>
          </a:xfrm>
          <a:prstGeom prst="rect">
            <a:avLst/>
          </a:prstGeom>
        </p:spPr>
      </p:pic>
      <p:pic>
        <p:nvPicPr>
          <p:cNvPr id="4" name="Picture 3">
            <a:extLst>
              <a:ext uri="{FF2B5EF4-FFF2-40B4-BE49-F238E27FC236}">
                <a16:creationId xmlns:a16="http://schemas.microsoft.com/office/drawing/2014/main" id="{A06194C8-7849-FD9C-443D-759257D4B044}"/>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7824020" y="3389641"/>
            <a:ext cx="2214716" cy="3180121"/>
          </a:xfrm>
          <a:prstGeom prst="rect">
            <a:avLst/>
          </a:prstGeom>
        </p:spPr>
      </p:pic>
    </p:spTree>
    <p:extLst>
      <p:ext uri="{BB962C8B-B14F-4D97-AF65-F5344CB8AC3E}">
        <p14:creationId xmlns:p14="http://schemas.microsoft.com/office/powerpoint/2010/main" val="14446855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406012" y="3435883"/>
            <a:ext cx="4021394" cy="584775"/>
          </a:xfrm>
          <a:prstGeom prst="rect">
            <a:avLst/>
          </a:prstGeom>
          <a:noFill/>
        </p:spPr>
        <p:txBody>
          <a:bodyPr wrap="square" rtlCol="0">
            <a:spAutoFit/>
          </a:bodyPr>
          <a:lstStyle/>
          <a:p>
            <a:pPr marL="82550" algn="ctr"/>
            <a:r>
              <a:rPr lang="en-US" sz="3200" b="1" dirty="0">
                <a:solidFill>
                  <a:srgbClr val="002060"/>
                </a:solidFill>
                <a:latin typeface="Sylfaen" pitchFamily="18" charset="0"/>
              </a:rPr>
              <a:t>Project Presentation</a:t>
            </a:r>
          </a:p>
        </p:txBody>
      </p:sp>
      <p:sp>
        <p:nvSpPr>
          <p:cNvPr id="8" name="TextBox 7"/>
          <p:cNvSpPr txBox="1"/>
          <p:nvPr/>
        </p:nvSpPr>
        <p:spPr>
          <a:xfrm>
            <a:off x="999613" y="270305"/>
            <a:ext cx="10363201" cy="707886"/>
          </a:xfrm>
          <a:prstGeom prst="rect">
            <a:avLst/>
          </a:prstGeom>
          <a:solidFill>
            <a:schemeClr val="bg2">
              <a:lumMod val="90000"/>
            </a:schemeClr>
          </a:solidFill>
        </p:spPr>
        <p:txBody>
          <a:bodyPr wrap="square" rtlCol="0">
            <a:spAutoFit/>
          </a:bodyPr>
          <a:lstStyle/>
          <a:p>
            <a:pPr algn="ctr"/>
            <a:r>
              <a:rPr lang="en-US" sz="4000" b="1" dirty="0">
                <a:solidFill>
                  <a:srgbClr val="002060"/>
                </a:solidFill>
                <a:latin typeface="Sylfaen" pitchFamily="18" charset="0"/>
              </a:rPr>
              <a:t>Verbal Communication Skills</a:t>
            </a:r>
            <a:endParaRPr lang="ru-RU" sz="4000" b="1" dirty="0">
              <a:solidFill>
                <a:srgbClr val="002060"/>
              </a:solidFill>
              <a:latin typeface="Sylfaen" pitchFamily="18" charset="0"/>
            </a:endParaRPr>
          </a:p>
        </p:txBody>
      </p:sp>
      <p:sp>
        <p:nvSpPr>
          <p:cNvPr id="11" name="TextBox 10"/>
          <p:cNvSpPr txBox="1"/>
          <p:nvPr/>
        </p:nvSpPr>
        <p:spPr>
          <a:xfrm>
            <a:off x="7470878" y="3215028"/>
            <a:ext cx="3493729" cy="584775"/>
          </a:xfrm>
          <a:prstGeom prst="rect">
            <a:avLst/>
          </a:prstGeom>
          <a:noFill/>
        </p:spPr>
        <p:txBody>
          <a:bodyPr wrap="square" rtlCol="0">
            <a:spAutoFit/>
          </a:bodyPr>
          <a:lstStyle/>
          <a:p>
            <a:pPr marL="82550" algn="ctr"/>
            <a:r>
              <a:rPr lang="en-US" sz="3200" b="1" dirty="0">
                <a:solidFill>
                  <a:srgbClr val="002060"/>
                </a:solidFill>
                <a:latin typeface="Sylfaen" pitchFamily="18" charset="0"/>
              </a:rPr>
              <a:t>Team Meetings</a:t>
            </a:r>
          </a:p>
        </p:txBody>
      </p:sp>
      <p:sp>
        <p:nvSpPr>
          <p:cNvPr id="12" name="TextBox 11"/>
          <p:cNvSpPr txBox="1"/>
          <p:nvPr/>
        </p:nvSpPr>
        <p:spPr>
          <a:xfrm>
            <a:off x="999613" y="5977602"/>
            <a:ext cx="6174658" cy="584775"/>
          </a:xfrm>
          <a:prstGeom prst="rect">
            <a:avLst/>
          </a:prstGeom>
          <a:noFill/>
        </p:spPr>
        <p:txBody>
          <a:bodyPr wrap="square" rtlCol="0">
            <a:spAutoFit/>
          </a:bodyPr>
          <a:lstStyle/>
          <a:p>
            <a:pPr marL="82550" algn="ctr"/>
            <a:r>
              <a:rPr lang="en-US" sz="3200" b="1" dirty="0">
                <a:solidFill>
                  <a:srgbClr val="002060"/>
                </a:solidFill>
                <a:latin typeface="Sylfaen" pitchFamily="18" charset="0"/>
              </a:rPr>
              <a:t>Conversations with Stakeholders</a:t>
            </a:r>
          </a:p>
        </p:txBody>
      </p:sp>
      <p:pic>
        <p:nvPicPr>
          <p:cNvPr id="13" name="Picture 12" descr="images (1).jpg"/>
          <p:cNvPicPr>
            <a:picLocks noChangeAspect="1"/>
          </p:cNvPicPr>
          <p:nvPr/>
        </p:nvPicPr>
        <p:blipFill>
          <a:blip r:embed="rId2">
            <a:duotone>
              <a:schemeClr val="accent2">
                <a:shade val="45000"/>
                <a:satMod val="135000"/>
              </a:schemeClr>
              <a:prstClr val="white"/>
            </a:duotone>
          </a:blip>
          <a:stretch>
            <a:fillRect/>
          </a:stretch>
        </p:blipFill>
        <p:spPr>
          <a:xfrm>
            <a:off x="1727200" y="1298703"/>
            <a:ext cx="3657600" cy="2275609"/>
          </a:xfrm>
          <a:prstGeom prst="rect">
            <a:avLst/>
          </a:prstGeom>
        </p:spPr>
      </p:pic>
      <p:pic>
        <p:nvPicPr>
          <p:cNvPr id="14" name="Picture 13" descr="unnamed (1).jpg"/>
          <p:cNvPicPr>
            <a:picLocks noChangeAspect="1"/>
          </p:cNvPicPr>
          <p:nvPr/>
        </p:nvPicPr>
        <p:blipFill>
          <a:blip r:embed="rId3">
            <a:duotone>
              <a:schemeClr val="accent4">
                <a:shade val="45000"/>
                <a:satMod val="135000"/>
              </a:schemeClr>
              <a:prstClr val="white"/>
            </a:duotone>
          </a:blip>
          <a:stretch>
            <a:fillRect/>
          </a:stretch>
        </p:blipFill>
        <p:spPr>
          <a:xfrm>
            <a:off x="7307007" y="1293463"/>
            <a:ext cx="3657600" cy="1894523"/>
          </a:xfrm>
          <a:prstGeom prst="rect">
            <a:avLst/>
          </a:prstGeom>
        </p:spPr>
      </p:pic>
      <p:pic>
        <p:nvPicPr>
          <p:cNvPr id="15" name="Picture 14" descr="images.png"/>
          <p:cNvPicPr>
            <a:picLocks noChangeAspect="1"/>
          </p:cNvPicPr>
          <p:nvPr/>
        </p:nvPicPr>
        <p:blipFill>
          <a:blip r:embed="rId4">
            <a:duotone>
              <a:schemeClr val="accent6">
                <a:shade val="45000"/>
                <a:satMod val="135000"/>
              </a:schemeClr>
              <a:prstClr val="white"/>
            </a:duotone>
          </a:blip>
          <a:stretch>
            <a:fillRect/>
          </a:stretch>
        </p:blipFill>
        <p:spPr>
          <a:xfrm>
            <a:off x="2084438" y="4046630"/>
            <a:ext cx="3834581" cy="1905000"/>
          </a:xfrm>
          <a:prstGeom prst="rect">
            <a:avLst/>
          </a:prstGeom>
        </p:spPr>
      </p:pic>
      <p:sp>
        <p:nvSpPr>
          <p:cNvPr id="9" name="TextBox 8">
            <a:extLst>
              <a:ext uri="{FF2B5EF4-FFF2-40B4-BE49-F238E27FC236}">
                <a16:creationId xmlns:a16="http://schemas.microsoft.com/office/drawing/2014/main" id="{471C8028-574D-6E35-EA93-BBD1A0F222D0}"/>
              </a:ext>
            </a:extLst>
          </p:cNvPr>
          <p:cNvSpPr txBox="1"/>
          <p:nvPr/>
        </p:nvSpPr>
        <p:spPr>
          <a:xfrm>
            <a:off x="7470878" y="6002920"/>
            <a:ext cx="3834581" cy="584775"/>
          </a:xfrm>
          <a:prstGeom prst="rect">
            <a:avLst/>
          </a:prstGeom>
          <a:noFill/>
        </p:spPr>
        <p:txBody>
          <a:bodyPr wrap="square" rtlCol="0">
            <a:spAutoFit/>
          </a:bodyPr>
          <a:lstStyle/>
          <a:p>
            <a:pPr marL="82550" algn="ctr"/>
            <a:r>
              <a:rPr lang="en-US" sz="3200" b="1" dirty="0">
                <a:solidFill>
                  <a:srgbClr val="002060"/>
                </a:solidFill>
                <a:latin typeface="Sylfaen" pitchFamily="18" charset="0"/>
              </a:rPr>
              <a:t>Phone Conversations</a:t>
            </a:r>
          </a:p>
        </p:txBody>
      </p:sp>
      <p:pic>
        <p:nvPicPr>
          <p:cNvPr id="3" name="Picture 2">
            <a:extLst>
              <a:ext uri="{FF2B5EF4-FFF2-40B4-BE49-F238E27FC236}">
                <a16:creationId xmlns:a16="http://schemas.microsoft.com/office/drawing/2014/main" id="{29EA31DF-D43A-8C68-482D-6E822726D1D1}"/>
              </a:ext>
            </a:extLst>
          </p:cNvPr>
          <p:cNvPicPr>
            <a:picLocks noChangeAspect="1"/>
          </p:cNvPicPr>
          <p:nvPr/>
        </p:nvPicPr>
        <p:blipFill>
          <a:blip r:embed="rId5">
            <a:duotone>
              <a:schemeClr val="accent1">
                <a:shade val="45000"/>
                <a:satMod val="135000"/>
              </a:schemeClr>
              <a:prstClr val="white"/>
            </a:duotone>
          </a:blip>
          <a:stretch>
            <a:fillRect/>
          </a:stretch>
        </p:blipFill>
        <p:spPr>
          <a:xfrm>
            <a:off x="7649292" y="4046630"/>
            <a:ext cx="3315315" cy="1863207"/>
          </a:xfrm>
          <a:prstGeom prst="rect">
            <a:avLst/>
          </a:prstGeom>
        </p:spPr>
      </p:pic>
    </p:spTree>
    <p:extLst>
      <p:ext uri="{BB962C8B-B14F-4D97-AF65-F5344CB8AC3E}">
        <p14:creationId xmlns:p14="http://schemas.microsoft.com/office/powerpoint/2010/main" val="471740635"/>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633728" y="2269325"/>
            <a:ext cx="7030285" cy="646331"/>
          </a:xfrm>
          <a:prstGeom prst="rect">
            <a:avLst/>
          </a:prstGeom>
          <a:noFill/>
        </p:spPr>
        <p:txBody>
          <a:bodyPr wrap="square" rtlCol="0">
            <a:spAutoFit/>
          </a:bodyPr>
          <a:lstStyle/>
          <a:p>
            <a:pPr marL="82550"/>
            <a:r>
              <a:rPr lang="en-US" sz="3600" b="1" dirty="0">
                <a:solidFill>
                  <a:srgbClr val="002060"/>
                </a:solidFill>
                <a:latin typeface="Sylfaen" pitchFamily="18" charset="0"/>
              </a:rPr>
              <a:t>Development of Meetings’ Minutes</a:t>
            </a:r>
            <a:r>
              <a:rPr lang="en-US" sz="3200" b="1" dirty="0">
                <a:solidFill>
                  <a:srgbClr val="002060"/>
                </a:solidFill>
                <a:latin typeface="Sylfaen" pitchFamily="18" charset="0"/>
              </a:rPr>
              <a:t>, </a:t>
            </a:r>
          </a:p>
        </p:txBody>
      </p:sp>
      <p:sp>
        <p:nvSpPr>
          <p:cNvPr id="8" name="TextBox 7"/>
          <p:cNvSpPr txBox="1"/>
          <p:nvPr/>
        </p:nvSpPr>
        <p:spPr>
          <a:xfrm>
            <a:off x="360373" y="743414"/>
            <a:ext cx="8255820" cy="769441"/>
          </a:xfrm>
          <a:prstGeom prst="rect">
            <a:avLst/>
          </a:prstGeom>
          <a:solidFill>
            <a:schemeClr val="bg2">
              <a:lumMod val="90000"/>
            </a:schemeClr>
          </a:solidFill>
        </p:spPr>
        <p:txBody>
          <a:bodyPr wrap="square" rtlCol="0">
            <a:spAutoFit/>
          </a:bodyPr>
          <a:lstStyle/>
          <a:p>
            <a:pPr algn="ctr"/>
            <a:r>
              <a:rPr lang="en-US" sz="4400" b="1" dirty="0">
                <a:solidFill>
                  <a:srgbClr val="002060"/>
                </a:solidFill>
                <a:latin typeface="Sylfaen" pitchFamily="18" charset="0"/>
              </a:rPr>
              <a:t>Written Communication</a:t>
            </a:r>
            <a:endParaRPr lang="ru-RU" sz="4400" b="1" dirty="0">
              <a:solidFill>
                <a:srgbClr val="002060"/>
              </a:solidFill>
              <a:latin typeface="Sylfaen" pitchFamily="18" charset="0"/>
            </a:endParaRPr>
          </a:p>
        </p:txBody>
      </p:sp>
      <p:pic>
        <p:nvPicPr>
          <p:cNvPr id="9" name="Picture 8" descr="depositphotos_200345218-stock-illustration-isometric-student-workplace-man-sitting.gif"/>
          <p:cNvPicPr>
            <a:picLocks noChangeAspect="1"/>
          </p:cNvPicPr>
          <p:nvPr/>
        </p:nvPicPr>
        <p:blipFill>
          <a:blip r:embed="rId2">
            <a:duotone>
              <a:schemeClr val="accent1">
                <a:shade val="45000"/>
                <a:satMod val="135000"/>
              </a:schemeClr>
              <a:prstClr val="white"/>
            </a:duotone>
          </a:blip>
          <a:stretch>
            <a:fillRect/>
          </a:stretch>
        </p:blipFill>
        <p:spPr>
          <a:xfrm flipH="1">
            <a:off x="8908728" y="322008"/>
            <a:ext cx="2797362" cy="2755489"/>
          </a:xfrm>
          <a:prstGeom prst="rect">
            <a:avLst/>
          </a:prstGeom>
        </p:spPr>
      </p:pic>
      <p:sp>
        <p:nvSpPr>
          <p:cNvPr id="10" name="Rectangle 9"/>
          <p:cNvSpPr/>
          <p:nvPr/>
        </p:nvSpPr>
        <p:spPr>
          <a:xfrm>
            <a:off x="2633728" y="3593403"/>
            <a:ext cx="5007896" cy="646331"/>
          </a:xfrm>
          <a:prstGeom prst="rect">
            <a:avLst/>
          </a:prstGeom>
        </p:spPr>
        <p:txBody>
          <a:bodyPr wrap="square">
            <a:spAutoFit/>
          </a:bodyPr>
          <a:lstStyle/>
          <a:p>
            <a:pPr marL="82550"/>
            <a:r>
              <a:rPr lang="en-US" sz="3600" b="1" dirty="0">
                <a:solidFill>
                  <a:srgbClr val="002060"/>
                </a:solidFill>
                <a:latin typeface="Sylfaen" pitchFamily="18" charset="0"/>
              </a:rPr>
              <a:t>Email Correspondence, </a:t>
            </a:r>
          </a:p>
        </p:txBody>
      </p:sp>
      <p:sp>
        <p:nvSpPr>
          <p:cNvPr id="11" name="Rectangle 10"/>
          <p:cNvSpPr/>
          <p:nvPr/>
        </p:nvSpPr>
        <p:spPr>
          <a:xfrm>
            <a:off x="2633728" y="4917481"/>
            <a:ext cx="8037383" cy="1200329"/>
          </a:xfrm>
          <a:prstGeom prst="rect">
            <a:avLst/>
          </a:prstGeom>
        </p:spPr>
        <p:txBody>
          <a:bodyPr wrap="square">
            <a:spAutoFit/>
          </a:bodyPr>
          <a:lstStyle/>
          <a:p>
            <a:pPr marL="82550"/>
            <a:r>
              <a:rPr lang="en-US" sz="3600" b="1" dirty="0">
                <a:solidFill>
                  <a:srgbClr val="002060"/>
                </a:solidFill>
                <a:latin typeface="Sylfaen" pitchFamily="18" charset="0"/>
              </a:rPr>
              <a:t>Data periodic updating to present it to project beneficiaries.</a:t>
            </a:r>
            <a:endParaRPr lang="ru-RU" sz="3600" b="1" dirty="0">
              <a:solidFill>
                <a:srgbClr val="002060"/>
              </a:solidFill>
              <a:latin typeface="Sylfaen" pitchFamily="18" charset="0"/>
            </a:endParaRPr>
          </a:p>
        </p:txBody>
      </p:sp>
      <p:pic>
        <p:nvPicPr>
          <p:cNvPr id="15" name="Рисунок 14"/>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0374" y="1606679"/>
            <a:ext cx="2273355" cy="2191696"/>
          </a:xfrm>
          <a:prstGeom prst="rect">
            <a:avLst/>
          </a:prstGeom>
        </p:spPr>
      </p:pic>
      <p:pic>
        <p:nvPicPr>
          <p:cNvPr id="12" name="Рисунок 14">
            <a:extLst>
              <a:ext uri="{FF2B5EF4-FFF2-40B4-BE49-F238E27FC236}">
                <a16:creationId xmlns:a16="http://schemas.microsoft.com/office/drawing/2014/main" id="{48D13CED-66F3-7192-E676-A64DC6F1D510}"/>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0373" y="2937543"/>
            <a:ext cx="2273355" cy="2191696"/>
          </a:xfrm>
          <a:prstGeom prst="rect">
            <a:avLst/>
          </a:prstGeom>
        </p:spPr>
      </p:pic>
      <p:pic>
        <p:nvPicPr>
          <p:cNvPr id="16" name="Рисунок 14">
            <a:extLst>
              <a:ext uri="{FF2B5EF4-FFF2-40B4-BE49-F238E27FC236}">
                <a16:creationId xmlns:a16="http://schemas.microsoft.com/office/drawing/2014/main" id="{53BAB190-F0DD-B34F-55CC-DC4692666382}"/>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360373" y="4492447"/>
            <a:ext cx="2273355" cy="2191696"/>
          </a:xfrm>
          <a:prstGeom prst="rect">
            <a:avLst/>
          </a:prstGeom>
        </p:spPr>
      </p:pic>
    </p:spTree>
    <p:extLst>
      <p:ext uri="{BB962C8B-B14F-4D97-AF65-F5344CB8AC3E}">
        <p14:creationId xmlns:p14="http://schemas.microsoft.com/office/powerpoint/2010/main" val="33281758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488547" y="1828230"/>
            <a:ext cx="5701957" cy="707886"/>
          </a:xfrm>
          <a:prstGeom prst="rect">
            <a:avLst/>
          </a:prstGeom>
          <a:noFill/>
        </p:spPr>
        <p:txBody>
          <a:bodyPr wrap="square" rtlCol="0">
            <a:spAutoFit/>
          </a:bodyPr>
          <a:lstStyle/>
          <a:p>
            <a:pPr marL="82550"/>
            <a:r>
              <a:rPr lang="en-US" sz="4000" b="1" dirty="0">
                <a:solidFill>
                  <a:srgbClr val="002060"/>
                </a:solidFill>
                <a:latin typeface="Sylfaen" pitchFamily="18" charset="0"/>
              </a:rPr>
              <a:t>Time planning</a:t>
            </a:r>
          </a:p>
        </p:txBody>
      </p:sp>
      <p:sp>
        <p:nvSpPr>
          <p:cNvPr id="8" name="TextBox 7"/>
          <p:cNvSpPr txBox="1"/>
          <p:nvPr/>
        </p:nvSpPr>
        <p:spPr>
          <a:xfrm>
            <a:off x="914401" y="228600"/>
            <a:ext cx="10566400" cy="707886"/>
          </a:xfrm>
          <a:prstGeom prst="rect">
            <a:avLst/>
          </a:prstGeom>
          <a:solidFill>
            <a:schemeClr val="bg2">
              <a:lumMod val="90000"/>
            </a:schemeClr>
          </a:solidFill>
        </p:spPr>
        <p:txBody>
          <a:bodyPr wrap="square" rtlCol="0">
            <a:spAutoFit/>
          </a:bodyPr>
          <a:lstStyle/>
          <a:p>
            <a:pPr algn="ctr"/>
            <a:r>
              <a:rPr lang="en-US" sz="4000" b="1" dirty="0">
                <a:solidFill>
                  <a:srgbClr val="002060"/>
                </a:solidFill>
                <a:latin typeface="Sylfaen" pitchFamily="18" charset="0"/>
              </a:rPr>
              <a:t>Administrative Skills</a:t>
            </a:r>
            <a:endParaRPr lang="ru-RU" sz="4000" b="1" dirty="0">
              <a:solidFill>
                <a:srgbClr val="002060"/>
              </a:solidFill>
              <a:latin typeface="Sylfaen" pitchFamily="18" charset="0"/>
            </a:endParaRPr>
          </a:p>
        </p:txBody>
      </p:sp>
      <p:sp>
        <p:nvSpPr>
          <p:cNvPr id="10" name="Rectangle 9"/>
          <p:cNvSpPr/>
          <p:nvPr/>
        </p:nvSpPr>
        <p:spPr>
          <a:xfrm>
            <a:off x="3615038" y="3269348"/>
            <a:ext cx="4961923" cy="707886"/>
          </a:xfrm>
          <a:prstGeom prst="rect">
            <a:avLst/>
          </a:prstGeom>
        </p:spPr>
        <p:txBody>
          <a:bodyPr wrap="square">
            <a:spAutoFit/>
          </a:bodyPr>
          <a:lstStyle/>
          <a:p>
            <a:pPr marL="82550"/>
            <a:r>
              <a:rPr lang="en-US" sz="4000" b="1" dirty="0">
                <a:solidFill>
                  <a:srgbClr val="002060"/>
                </a:solidFill>
                <a:latin typeface="Sylfaen" pitchFamily="18" charset="0"/>
              </a:rPr>
              <a:t>Distribution of work</a:t>
            </a:r>
          </a:p>
        </p:txBody>
      </p:sp>
      <p:sp>
        <p:nvSpPr>
          <p:cNvPr id="11" name="Rectangle 10"/>
          <p:cNvSpPr/>
          <p:nvPr/>
        </p:nvSpPr>
        <p:spPr>
          <a:xfrm>
            <a:off x="3488547" y="4891506"/>
            <a:ext cx="7831082" cy="707886"/>
          </a:xfrm>
          <a:prstGeom prst="rect">
            <a:avLst/>
          </a:prstGeom>
        </p:spPr>
        <p:txBody>
          <a:bodyPr wrap="square">
            <a:spAutoFit/>
          </a:bodyPr>
          <a:lstStyle/>
          <a:p>
            <a:pPr marL="82550"/>
            <a:r>
              <a:rPr lang="en-US" sz="4000" b="1" dirty="0">
                <a:solidFill>
                  <a:srgbClr val="002060"/>
                </a:solidFill>
                <a:latin typeface="Sylfaen" pitchFamily="18" charset="0"/>
              </a:rPr>
              <a:t>Monitoring of work performance</a:t>
            </a:r>
            <a:endParaRPr lang="ru-RU" sz="4000" b="1" dirty="0">
              <a:solidFill>
                <a:srgbClr val="002060"/>
              </a:solidFill>
              <a:latin typeface="Sylfaen" pitchFamily="18" charset="0"/>
            </a:endParaRPr>
          </a:p>
        </p:txBody>
      </p:sp>
      <p:pic>
        <p:nvPicPr>
          <p:cNvPr id="3" name="Рисунок 2"/>
          <p:cNvPicPr>
            <a:picLocks noChangeAspect="1"/>
          </p:cNvPicPr>
          <p:nvPr/>
        </p:nvPicPr>
        <p:blipFill>
          <a:blip r:embed="rId2">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421379" y="791503"/>
            <a:ext cx="1104642" cy="2384583"/>
          </a:xfrm>
          <a:prstGeom prst="rect">
            <a:avLst/>
          </a:prstGeom>
        </p:spPr>
      </p:pic>
      <p:pic>
        <p:nvPicPr>
          <p:cNvPr id="9" name="Рисунок 2">
            <a:extLst>
              <a:ext uri="{FF2B5EF4-FFF2-40B4-BE49-F238E27FC236}">
                <a16:creationId xmlns:a16="http://schemas.microsoft.com/office/drawing/2014/main" id="{88831534-5079-7088-7733-51C4AA52A42A}"/>
              </a:ext>
            </a:extLst>
          </p:cNvPr>
          <p:cNvPicPr>
            <a:picLocks noChangeAspect="1"/>
          </p:cNvPicPr>
          <p:nvPr/>
        </p:nvPicPr>
        <p:blipFill>
          <a:blip r:embed="rId2">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421377" y="2434886"/>
            <a:ext cx="1104644" cy="2384587"/>
          </a:xfrm>
          <a:prstGeom prst="rect">
            <a:avLst/>
          </a:prstGeom>
        </p:spPr>
      </p:pic>
      <p:pic>
        <p:nvPicPr>
          <p:cNvPr id="14" name="Рисунок 2">
            <a:extLst>
              <a:ext uri="{FF2B5EF4-FFF2-40B4-BE49-F238E27FC236}">
                <a16:creationId xmlns:a16="http://schemas.microsoft.com/office/drawing/2014/main" id="{873DB150-040A-9ED3-3850-ECD673B0C64B}"/>
              </a:ext>
            </a:extLst>
          </p:cNvPr>
          <p:cNvPicPr>
            <a:picLocks noChangeAspect="1"/>
          </p:cNvPicPr>
          <p:nvPr/>
        </p:nvPicPr>
        <p:blipFill>
          <a:blip r:embed="rId2">
            <a:clrChange>
              <a:clrFrom>
                <a:srgbClr val="000000"/>
              </a:clrFrom>
              <a:clrTo>
                <a:srgbClr val="000000">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1378109" y="3959756"/>
            <a:ext cx="1191183" cy="2571398"/>
          </a:xfrm>
          <a:prstGeom prst="rect">
            <a:avLst/>
          </a:prstGeom>
        </p:spPr>
      </p:pic>
    </p:spTree>
    <p:extLst>
      <p:ext uri="{BB962C8B-B14F-4D97-AF65-F5344CB8AC3E}">
        <p14:creationId xmlns:p14="http://schemas.microsoft.com/office/powerpoint/2010/main" val="41836272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allAtOnce" animBg="1"/>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11201" y="228600"/>
            <a:ext cx="10972800" cy="707886"/>
          </a:xfrm>
          <a:prstGeom prst="rect">
            <a:avLst/>
          </a:prstGeom>
          <a:solidFill>
            <a:schemeClr val="bg2"/>
          </a:solidFill>
        </p:spPr>
        <p:txBody>
          <a:bodyPr wrap="square" rtlCol="0">
            <a:spAutoFit/>
          </a:bodyPr>
          <a:lstStyle/>
          <a:p>
            <a:pPr algn="ctr"/>
            <a:r>
              <a:rPr lang="en-US" sz="4000" b="1" dirty="0">
                <a:solidFill>
                  <a:srgbClr val="002060"/>
                </a:solidFill>
                <a:latin typeface="Sylfaen" pitchFamily="18" charset="0"/>
              </a:rPr>
              <a:t>Project Manager Role as a Leader</a:t>
            </a:r>
            <a:endParaRPr lang="ru-RU" sz="4000" b="1" dirty="0">
              <a:solidFill>
                <a:srgbClr val="002060"/>
              </a:solidFill>
              <a:latin typeface="Sylfaen" pitchFamily="18" charset="0"/>
            </a:endParaRPr>
          </a:p>
        </p:txBody>
      </p:sp>
      <p:pic>
        <p:nvPicPr>
          <p:cNvPr id="4" name="Picture 3">
            <a:extLst>
              <a:ext uri="{FF2B5EF4-FFF2-40B4-BE49-F238E27FC236}">
                <a16:creationId xmlns:a16="http://schemas.microsoft.com/office/drawing/2014/main" id="{F7DBF8DA-C2D1-034D-AEC9-0E09FAFA11F1}"/>
              </a:ext>
            </a:extLst>
          </p:cNvPr>
          <p:cNvPicPr>
            <a:picLocks noChangeAspect="1"/>
          </p:cNvPicPr>
          <p:nvPr/>
        </p:nvPicPr>
        <p:blipFill rotWithShape="1">
          <a:blip r:embed="rId2">
            <a:extLst>
              <a:ext uri="{28A0092B-C50C-407E-A947-70E740481C1C}">
                <a14:useLocalDpi xmlns:a14="http://schemas.microsoft.com/office/drawing/2010/main" val="0"/>
              </a:ext>
            </a:extLst>
          </a:blip>
          <a:srcRect l="63468" t="39857" r="1693" b="22294"/>
          <a:stretch/>
        </p:blipFill>
        <p:spPr>
          <a:xfrm>
            <a:off x="7263768" y="1927123"/>
            <a:ext cx="4534944" cy="3490451"/>
          </a:xfrm>
          <a:prstGeom prst="rect">
            <a:avLst/>
          </a:prstGeom>
        </p:spPr>
      </p:pic>
      <p:pic>
        <p:nvPicPr>
          <p:cNvPr id="5" name="Picture 4">
            <a:extLst>
              <a:ext uri="{FF2B5EF4-FFF2-40B4-BE49-F238E27FC236}">
                <a16:creationId xmlns:a16="http://schemas.microsoft.com/office/drawing/2014/main" id="{3E8711CE-8BAF-2CCF-56F2-E578630EB270}"/>
              </a:ext>
            </a:extLst>
          </p:cNvPr>
          <p:cNvPicPr>
            <a:picLocks noChangeAspect="1"/>
          </p:cNvPicPr>
          <p:nvPr/>
        </p:nvPicPr>
        <p:blipFill rotWithShape="1">
          <a:blip r:embed="rId2">
            <a:extLst>
              <a:ext uri="{28A0092B-C50C-407E-A947-70E740481C1C}">
                <a14:useLocalDpi xmlns:a14="http://schemas.microsoft.com/office/drawing/2010/main" val="0"/>
              </a:ext>
            </a:extLst>
          </a:blip>
          <a:srcRect l="2339" t="32435" r="38305" b="2940"/>
          <a:stretch/>
        </p:blipFill>
        <p:spPr>
          <a:xfrm>
            <a:off x="528669" y="1524000"/>
            <a:ext cx="6646607" cy="4525297"/>
          </a:xfrm>
          <a:prstGeom prst="rect">
            <a:avLst/>
          </a:prstGeom>
        </p:spPr>
      </p:pic>
    </p:spTree>
    <p:extLst>
      <p:ext uri="{BB962C8B-B14F-4D97-AF65-F5344CB8AC3E}">
        <p14:creationId xmlns:p14="http://schemas.microsoft.com/office/powerpoint/2010/main" val="1010132760"/>
      </p:ext>
    </p:extLst>
  </p:cSld>
  <p:clrMapOvr>
    <a:masterClrMapping/>
  </p:clrMapOvr>
  <p:transition spd="slow">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keholders-believe-mdr-waiver-may-hurt-digital-india.jpeg"/>
          <p:cNvPicPr>
            <a:picLocks noChangeAspect="1"/>
          </p:cNvPicPr>
          <p:nvPr/>
        </p:nvPicPr>
        <p:blipFill>
          <a:blip r:embed="rId2">
            <a:duotone>
              <a:schemeClr val="accent2">
                <a:shade val="45000"/>
                <a:satMod val="135000"/>
              </a:schemeClr>
              <a:prstClr val="white"/>
            </a:duotone>
          </a:blip>
          <a:stretch>
            <a:fillRect/>
          </a:stretch>
        </p:blipFill>
        <p:spPr>
          <a:xfrm>
            <a:off x="-33867" y="0"/>
            <a:ext cx="12225867" cy="6858000"/>
          </a:xfrm>
          <a:prstGeom prst="rect">
            <a:avLst/>
          </a:prstGeom>
        </p:spPr>
      </p:pic>
      <p:sp>
        <p:nvSpPr>
          <p:cNvPr id="3" name="Rounded Rectangle 2">
            <a:extLst>
              <a:ext uri="{FF2B5EF4-FFF2-40B4-BE49-F238E27FC236}">
                <a16:creationId xmlns:a16="http://schemas.microsoft.com/office/drawing/2014/main" id="{399797B1-9773-4249-B92F-14262A6ABA6A}"/>
              </a:ext>
            </a:extLst>
          </p:cNvPr>
          <p:cNvSpPr/>
          <p:nvPr/>
        </p:nvSpPr>
        <p:spPr>
          <a:xfrm>
            <a:off x="210065" y="4806778"/>
            <a:ext cx="11800703" cy="2057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Aft>
                <a:spcPts val="0"/>
              </a:spcAft>
              <a:defRPr/>
            </a:pPr>
            <a:r>
              <a:rPr lang="en-US" sz="4400" b="1" cap="all" dirty="0">
                <a:solidFill>
                  <a:srgbClr val="C00000"/>
                </a:solidFill>
                <a:effectLst>
                  <a:reflection blurRad="12700" stA="48000" endA="300" endPos="55000" dir="5400000" sy="-90000" algn="bl" rotWithShape="0"/>
                </a:effectLst>
                <a:latin typeface="Sylfaen" pitchFamily="18" charset="0"/>
              </a:rPr>
              <a:t>Who are stakeholders </a:t>
            </a:r>
            <a:r>
              <a:rPr lang="en-US" sz="4800" b="1" cap="all" dirty="0">
                <a:solidFill>
                  <a:srgbClr val="C00000"/>
                </a:solidFill>
                <a:effectLst>
                  <a:reflection blurRad="12700" stA="48000" endA="300" endPos="55000" dir="5400000" sy="-90000" algn="bl" rotWithShape="0"/>
                </a:effectLst>
                <a:latin typeface="Sylfaen" pitchFamily="18" charset="0"/>
              </a:rPr>
              <a:t>?</a:t>
            </a:r>
          </a:p>
        </p:txBody>
      </p:sp>
      <p:pic>
        <p:nvPicPr>
          <p:cNvPr id="5" name="Picture 4" descr="images7.gif"/>
          <p:cNvPicPr>
            <a:picLocks noChangeAspect="1"/>
          </p:cNvPicPr>
          <p:nvPr/>
        </p:nvPicPr>
        <p:blipFill>
          <a:blip r:embed="rId3"/>
          <a:stretch>
            <a:fillRect/>
          </a:stretch>
        </p:blipFill>
        <p:spPr>
          <a:xfrm>
            <a:off x="3929449" y="370703"/>
            <a:ext cx="3966519" cy="4429897"/>
          </a:xfrm>
          <a:prstGeom prst="rect">
            <a:avLst/>
          </a:prstGeom>
          <a:solidFill>
            <a:schemeClr val="accent1">
              <a:lumMod val="20000"/>
              <a:lumOff val="80000"/>
            </a:schemeClr>
          </a:solidFill>
        </p:spPr>
      </p:pic>
    </p:spTree>
    <p:extLst>
      <p:ext uri="{BB962C8B-B14F-4D97-AF65-F5344CB8AC3E}">
        <p14:creationId xmlns:p14="http://schemas.microsoft.com/office/powerpoint/2010/main" val="39933290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30"/>
            <a:ext cx="12192000" cy="523220"/>
          </a:xfrm>
          <a:prstGeom prst="rect">
            <a:avLst/>
          </a:prstGeom>
          <a:solidFill>
            <a:schemeClr val="accent1">
              <a:lumMod val="20000"/>
              <a:lumOff val="80000"/>
            </a:schemeClr>
          </a:solidFill>
        </p:spPr>
        <p:txBody>
          <a:bodyPr wrap="square">
            <a:spAutoFit/>
          </a:bodyPr>
          <a:lstStyle/>
          <a:p>
            <a:pPr algn="ctr">
              <a:spcBef>
                <a:spcPts val="1200"/>
              </a:spcBef>
              <a:spcAft>
                <a:spcPts val="1200"/>
              </a:spcAft>
            </a:pPr>
            <a:r>
              <a:rPr lang="en-US" sz="2800" b="1" kern="50" dirty="0">
                <a:solidFill>
                  <a:srgbClr val="002060"/>
                </a:solidFill>
                <a:latin typeface="Times New Roman" panose="02020603050405020304" pitchFamily="18" charset="0"/>
                <a:ea typeface="Times New Roman" panose="02020603050405020304" pitchFamily="18" charset="0"/>
              </a:rPr>
              <a:t>Some Facts from Project Management Background</a:t>
            </a:r>
          </a:p>
        </p:txBody>
      </p:sp>
      <p:cxnSp>
        <p:nvCxnSpPr>
          <p:cNvPr id="4" name="Straight Connector 3"/>
          <p:cNvCxnSpPr/>
          <p:nvPr/>
        </p:nvCxnSpPr>
        <p:spPr>
          <a:xfrm flipV="1">
            <a:off x="440009" y="2140129"/>
            <a:ext cx="10577688" cy="1128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AE0DC06-0362-24F5-ED54-68CCE4F6FD43}"/>
              </a:ext>
            </a:extLst>
          </p:cNvPr>
          <p:cNvSpPr/>
          <p:nvPr/>
        </p:nvSpPr>
        <p:spPr>
          <a:xfrm>
            <a:off x="242455" y="574190"/>
            <a:ext cx="11988800" cy="6341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Рисунок 2">
            <a:extLst>
              <a:ext uri="{FF2B5EF4-FFF2-40B4-BE49-F238E27FC236}">
                <a16:creationId xmlns:a16="http://schemas.microsoft.com/office/drawing/2014/main" id="{2908EC96-243B-C884-78CD-0A8E3194BC7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913783"/>
            <a:ext cx="3097239" cy="600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a:extLst>
              <a:ext uri="{FF2B5EF4-FFF2-40B4-BE49-F238E27FC236}">
                <a16:creationId xmlns:a16="http://schemas.microsoft.com/office/drawing/2014/main" id="{0EEBEAC8-E713-16DD-D1B0-FB8F3862CD37}"/>
              </a:ext>
            </a:extLst>
          </p:cNvPr>
          <p:cNvSpPr txBox="1">
            <a:spLocks noChangeArrowheads="1"/>
          </p:cNvSpPr>
          <p:nvPr/>
        </p:nvSpPr>
        <p:spPr bwMode="auto">
          <a:xfrm>
            <a:off x="3192941" y="5957320"/>
            <a:ext cx="5176236"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2018: PRINCE2 Agile</a:t>
            </a:r>
          </a:p>
        </p:txBody>
      </p:sp>
      <p:sp>
        <p:nvSpPr>
          <p:cNvPr id="9" name="TextBox 9">
            <a:extLst>
              <a:ext uri="{FF2B5EF4-FFF2-40B4-BE49-F238E27FC236}">
                <a16:creationId xmlns:a16="http://schemas.microsoft.com/office/drawing/2014/main" id="{ADB68919-8CB0-113D-005D-CC517F057EA6}"/>
              </a:ext>
            </a:extLst>
          </p:cNvPr>
          <p:cNvSpPr txBox="1">
            <a:spLocks noChangeArrowheads="1"/>
          </p:cNvSpPr>
          <p:nvPr/>
        </p:nvSpPr>
        <p:spPr bwMode="auto">
          <a:xfrm>
            <a:off x="3211661" y="5525672"/>
            <a:ext cx="6389664"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2017: 6th Edition of PMBOK Guide Released</a:t>
            </a:r>
          </a:p>
        </p:txBody>
      </p:sp>
      <p:sp>
        <p:nvSpPr>
          <p:cNvPr id="10" name="TextBox 9">
            <a:extLst>
              <a:ext uri="{FF2B5EF4-FFF2-40B4-BE49-F238E27FC236}">
                <a16:creationId xmlns:a16="http://schemas.microsoft.com/office/drawing/2014/main" id="{B9F1C962-E53F-9944-7233-0718F202A39F}"/>
              </a:ext>
            </a:extLst>
          </p:cNvPr>
          <p:cNvSpPr txBox="1">
            <a:spLocks noChangeArrowheads="1"/>
          </p:cNvSpPr>
          <p:nvPr/>
        </p:nvSpPr>
        <p:spPr bwMode="auto">
          <a:xfrm>
            <a:off x="3192941" y="5065508"/>
            <a:ext cx="70350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2017: PRINCE2 Second Major Revision by AXELOS</a:t>
            </a:r>
          </a:p>
        </p:txBody>
      </p:sp>
      <p:sp>
        <p:nvSpPr>
          <p:cNvPr id="11" name="TextBox 10">
            <a:extLst>
              <a:ext uri="{FF2B5EF4-FFF2-40B4-BE49-F238E27FC236}">
                <a16:creationId xmlns:a16="http://schemas.microsoft.com/office/drawing/2014/main" id="{B3934AC1-52BF-A317-9552-0C0210D4EB64}"/>
              </a:ext>
            </a:extLst>
          </p:cNvPr>
          <p:cNvSpPr txBox="1">
            <a:spLocks noChangeArrowheads="1"/>
          </p:cNvSpPr>
          <p:nvPr/>
        </p:nvSpPr>
        <p:spPr bwMode="auto">
          <a:xfrm>
            <a:off x="3192941" y="4603430"/>
            <a:ext cx="6029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2012: 5th Edition of PMBOK Guide Released</a:t>
            </a:r>
          </a:p>
        </p:txBody>
      </p:sp>
      <p:sp>
        <p:nvSpPr>
          <p:cNvPr id="12" name="TextBox 11">
            <a:extLst>
              <a:ext uri="{FF2B5EF4-FFF2-40B4-BE49-F238E27FC236}">
                <a16:creationId xmlns:a16="http://schemas.microsoft.com/office/drawing/2014/main" id="{5A2AD163-2FC4-10C3-5D67-1ADCE4CD4334}"/>
              </a:ext>
            </a:extLst>
          </p:cNvPr>
          <p:cNvSpPr txBox="1">
            <a:spLocks noChangeArrowheads="1"/>
          </p:cNvSpPr>
          <p:nvPr/>
        </p:nvSpPr>
        <p:spPr bwMode="auto">
          <a:xfrm>
            <a:off x="3171133" y="4135851"/>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2012: ISO 21500:2012 Standard for Project Management Released</a:t>
            </a:r>
          </a:p>
        </p:txBody>
      </p:sp>
      <p:sp>
        <p:nvSpPr>
          <p:cNvPr id="13" name="TextBox 12">
            <a:extLst>
              <a:ext uri="{FF2B5EF4-FFF2-40B4-BE49-F238E27FC236}">
                <a16:creationId xmlns:a16="http://schemas.microsoft.com/office/drawing/2014/main" id="{4C9069A0-5D52-D00F-9E9F-E8F06AF49C8A}"/>
              </a:ext>
            </a:extLst>
          </p:cNvPr>
          <p:cNvSpPr txBox="1">
            <a:spLocks noChangeArrowheads="1"/>
          </p:cNvSpPr>
          <p:nvPr/>
        </p:nvSpPr>
        <p:spPr bwMode="auto">
          <a:xfrm>
            <a:off x="3192941" y="3625509"/>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2009: Major PRINCE2 Revision by Office of Government Commerce (OGC)</a:t>
            </a:r>
          </a:p>
        </p:txBody>
      </p:sp>
      <p:sp>
        <p:nvSpPr>
          <p:cNvPr id="14" name="TextBox 13">
            <a:extLst>
              <a:ext uri="{FF2B5EF4-FFF2-40B4-BE49-F238E27FC236}">
                <a16:creationId xmlns:a16="http://schemas.microsoft.com/office/drawing/2014/main" id="{54496A66-6A88-D52A-5CD2-04D5F8C3E45E}"/>
              </a:ext>
            </a:extLst>
          </p:cNvPr>
          <p:cNvSpPr txBox="1">
            <a:spLocks noChangeArrowheads="1"/>
          </p:cNvSpPr>
          <p:nvPr/>
        </p:nvSpPr>
        <p:spPr bwMode="auto">
          <a:xfrm>
            <a:off x="3211661" y="3170283"/>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803275" indent="-803275"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2008: 4th Edition of PMBOK Guide Released</a:t>
            </a:r>
          </a:p>
        </p:txBody>
      </p:sp>
      <p:sp>
        <p:nvSpPr>
          <p:cNvPr id="15" name="TextBox 14">
            <a:extLst>
              <a:ext uri="{FF2B5EF4-FFF2-40B4-BE49-F238E27FC236}">
                <a16:creationId xmlns:a16="http://schemas.microsoft.com/office/drawing/2014/main" id="{ACA21664-E698-1037-37AE-6C5C800FC9B0}"/>
              </a:ext>
            </a:extLst>
          </p:cNvPr>
          <p:cNvSpPr txBox="1">
            <a:spLocks noChangeArrowheads="1"/>
          </p:cNvSpPr>
          <p:nvPr/>
        </p:nvSpPr>
        <p:spPr bwMode="auto">
          <a:xfrm>
            <a:off x="3211661" y="2775215"/>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2006: "Total Cost Management Framework" Release by AACE International</a:t>
            </a:r>
          </a:p>
        </p:txBody>
      </p:sp>
      <p:sp>
        <p:nvSpPr>
          <p:cNvPr id="16" name="TextBox 15">
            <a:extLst>
              <a:ext uri="{FF2B5EF4-FFF2-40B4-BE49-F238E27FC236}">
                <a16:creationId xmlns:a16="http://schemas.microsoft.com/office/drawing/2014/main" id="{E6349E3A-5907-5F2B-0702-43729DDE2AED}"/>
              </a:ext>
            </a:extLst>
          </p:cNvPr>
          <p:cNvSpPr txBox="1">
            <a:spLocks noChangeArrowheads="1"/>
          </p:cNvSpPr>
          <p:nvPr/>
        </p:nvSpPr>
        <p:spPr bwMode="auto">
          <a:xfrm>
            <a:off x="3216528" y="2345086"/>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2001: The Agile Manifesto Written</a:t>
            </a:r>
          </a:p>
        </p:txBody>
      </p:sp>
      <p:sp>
        <p:nvSpPr>
          <p:cNvPr id="17" name="TextBox 16">
            <a:extLst>
              <a:ext uri="{FF2B5EF4-FFF2-40B4-BE49-F238E27FC236}">
                <a16:creationId xmlns:a16="http://schemas.microsoft.com/office/drawing/2014/main" id="{E600222E-C68B-0A72-DFCF-52649CD27455}"/>
              </a:ext>
            </a:extLst>
          </p:cNvPr>
          <p:cNvSpPr txBox="1">
            <a:spLocks noChangeArrowheads="1"/>
          </p:cNvSpPr>
          <p:nvPr/>
        </p:nvSpPr>
        <p:spPr bwMode="auto">
          <a:xfrm>
            <a:off x="3211661" y="1934201"/>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1997: Critical Chain Project Management (CCPM) Invented</a:t>
            </a:r>
          </a:p>
        </p:txBody>
      </p:sp>
      <p:sp>
        <p:nvSpPr>
          <p:cNvPr id="18" name="TextBox 17">
            <a:extLst>
              <a:ext uri="{FF2B5EF4-FFF2-40B4-BE49-F238E27FC236}">
                <a16:creationId xmlns:a16="http://schemas.microsoft.com/office/drawing/2014/main" id="{B1EF3CF0-0707-F519-9235-E7685DE9E411}"/>
              </a:ext>
            </a:extLst>
          </p:cNvPr>
          <p:cNvSpPr txBox="1">
            <a:spLocks noChangeArrowheads="1"/>
          </p:cNvSpPr>
          <p:nvPr/>
        </p:nvSpPr>
        <p:spPr bwMode="auto">
          <a:xfrm>
            <a:off x="3211908" y="1474037"/>
            <a:ext cx="85590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1996: PRINCE2 Published by CCTA</a:t>
            </a:r>
          </a:p>
        </p:txBody>
      </p:sp>
      <p:sp>
        <p:nvSpPr>
          <p:cNvPr id="19" name="TextBox 18">
            <a:extLst>
              <a:ext uri="{FF2B5EF4-FFF2-40B4-BE49-F238E27FC236}">
                <a16:creationId xmlns:a16="http://schemas.microsoft.com/office/drawing/2014/main" id="{0E40DBDB-2046-C4DF-E204-8F7F0363909A}"/>
              </a:ext>
            </a:extLst>
          </p:cNvPr>
          <p:cNvSpPr txBox="1">
            <a:spLocks noChangeArrowheads="1"/>
          </p:cNvSpPr>
          <p:nvPr/>
        </p:nvSpPr>
        <p:spPr bwMode="auto">
          <a:xfrm>
            <a:off x="3211661" y="988065"/>
            <a:ext cx="8559050"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marL="684213" indent="-684213"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1989: PRINCE Method Developed From PROMPTII</a:t>
            </a:r>
          </a:p>
        </p:txBody>
      </p:sp>
      <p:sp>
        <p:nvSpPr>
          <p:cNvPr id="20" name="TextBox 9">
            <a:extLst>
              <a:ext uri="{FF2B5EF4-FFF2-40B4-BE49-F238E27FC236}">
                <a16:creationId xmlns:a16="http://schemas.microsoft.com/office/drawing/2014/main" id="{46CD38BF-518C-4A1E-D012-0D074FAC6D86}"/>
              </a:ext>
            </a:extLst>
          </p:cNvPr>
          <p:cNvSpPr txBox="1">
            <a:spLocks noChangeArrowheads="1"/>
          </p:cNvSpPr>
          <p:nvPr/>
        </p:nvSpPr>
        <p:spPr bwMode="auto">
          <a:xfrm>
            <a:off x="3192941" y="6385930"/>
            <a:ext cx="7081231" cy="400110"/>
          </a:xfrm>
          <a:prstGeom prst="rect">
            <a:avLst/>
          </a:prstGeom>
          <a:solidFill>
            <a:schemeClr val="bg1"/>
          </a:solidFill>
          <a:ln>
            <a:noFill/>
          </a:ln>
        </p:spPr>
        <p:txBody>
          <a:bodyPr wrap="squar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defRPr>
            </a:lvl9pPr>
          </a:lstStyle>
          <a:p>
            <a:pP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2021: 7th Edition of PMBOK Guide Released</a:t>
            </a:r>
          </a:p>
        </p:txBody>
      </p:sp>
    </p:spTree>
    <p:extLst>
      <p:ext uri="{BB962C8B-B14F-4D97-AF65-F5344CB8AC3E}">
        <p14:creationId xmlns:p14="http://schemas.microsoft.com/office/powerpoint/2010/main" val="3879218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08000" y="624348"/>
            <a:ext cx="11176000" cy="2123658"/>
          </a:xfrm>
          <a:prstGeom prst="rect">
            <a:avLst/>
          </a:prstGeom>
          <a:solidFill>
            <a:schemeClr val="bg2">
              <a:lumMod val="90000"/>
            </a:schemeClr>
          </a:solidFill>
        </p:spPr>
        <p:txBody>
          <a:bodyPr wrap="square" rtlCol="0">
            <a:spAutoFit/>
          </a:bodyPr>
          <a:lstStyle/>
          <a:p>
            <a:r>
              <a:rPr lang="en-US" sz="4400" b="1" dirty="0">
                <a:solidFill>
                  <a:srgbClr val="002060"/>
                </a:solidFill>
                <a:latin typeface="Sylfaen" pitchFamily="18" charset="0"/>
              </a:rPr>
              <a:t>Stakeholders or interested parties of a project are those persons or organizations that are directly or indirectly related to the project.</a:t>
            </a:r>
          </a:p>
        </p:txBody>
      </p:sp>
      <p:pic>
        <p:nvPicPr>
          <p:cNvPr id="3" name="Picture 2" descr="images.jpg"/>
          <p:cNvPicPr>
            <a:picLocks noChangeAspect="1"/>
          </p:cNvPicPr>
          <p:nvPr/>
        </p:nvPicPr>
        <p:blipFill>
          <a:blip r:embed="rId2"/>
          <a:stretch>
            <a:fillRect/>
          </a:stretch>
        </p:blipFill>
        <p:spPr>
          <a:xfrm>
            <a:off x="0" y="3505200"/>
            <a:ext cx="12192000" cy="3352800"/>
          </a:xfrm>
          <a:prstGeom prst="rect">
            <a:avLst/>
          </a:prstGeom>
        </p:spPr>
      </p:pic>
    </p:spTree>
    <p:extLst>
      <p:ext uri="{BB962C8B-B14F-4D97-AF65-F5344CB8AC3E}">
        <p14:creationId xmlns:p14="http://schemas.microsoft.com/office/powerpoint/2010/main" val="39336842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304365" y="2828647"/>
            <a:ext cx="9964270" cy="3046988"/>
          </a:xfrm>
          <a:prstGeom prst="rect">
            <a:avLst/>
          </a:prstGeom>
          <a:solidFill>
            <a:schemeClr val="bg1">
              <a:lumMod val="85000"/>
            </a:schemeClr>
          </a:solidFill>
        </p:spPr>
        <p:txBody>
          <a:bodyPr wrap="square">
            <a:spAutoFit/>
          </a:bodyPr>
          <a:lstStyle/>
          <a:p>
            <a:r>
              <a:rPr lang="en-US" sz="4800" b="1" dirty="0">
                <a:solidFill>
                  <a:srgbClr val="004376"/>
                </a:solidFill>
                <a:latin typeface="Sylfaen" panose="010A0502050306030303" pitchFamily="18" charset="0"/>
              </a:rPr>
              <a:t>Stakeholders include all members of the project team as well as all interested entities that are internal or external to the organization.</a:t>
            </a:r>
          </a:p>
        </p:txBody>
      </p:sp>
      <p:sp>
        <p:nvSpPr>
          <p:cNvPr id="3" name="Rectangle 2"/>
          <p:cNvSpPr/>
          <p:nvPr/>
        </p:nvSpPr>
        <p:spPr>
          <a:xfrm>
            <a:off x="1304365" y="677535"/>
            <a:ext cx="9964270" cy="830997"/>
          </a:xfrm>
          <a:prstGeom prst="rect">
            <a:avLst/>
          </a:prstGeom>
          <a:solidFill>
            <a:schemeClr val="bg1">
              <a:lumMod val="85000"/>
            </a:schemeClr>
          </a:solidFill>
        </p:spPr>
        <p:txBody>
          <a:bodyPr wrap="square">
            <a:spAutoFit/>
          </a:bodyPr>
          <a:lstStyle/>
          <a:p>
            <a:pPr algn="ctr"/>
            <a:r>
              <a:rPr lang="en-US" sz="4800" b="1" dirty="0">
                <a:solidFill>
                  <a:srgbClr val="004376"/>
                </a:solidFill>
                <a:latin typeface="Sylfaen" panose="010A0502050306030303" pitchFamily="18" charset="0"/>
              </a:rPr>
              <a:t>Project Stakeholders</a:t>
            </a:r>
            <a:endParaRPr lang="ru-RU" sz="4800" dirty="0">
              <a:solidFill>
                <a:srgbClr val="004376"/>
              </a:solidFill>
              <a:latin typeface="Sylfaen" panose="010A0502050306030303" pitchFamily="18" charset="0"/>
            </a:endParaRPr>
          </a:p>
        </p:txBody>
      </p:sp>
    </p:spTree>
    <p:extLst>
      <p:ext uri="{BB962C8B-B14F-4D97-AF65-F5344CB8AC3E}">
        <p14:creationId xmlns:p14="http://schemas.microsoft.com/office/powerpoint/2010/main" val="26853462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2"/>
          <p:cNvSpPr/>
          <p:nvPr/>
        </p:nvSpPr>
        <p:spPr>
          <a:xfrm>
            <a:off x="4165601" y="2743200"/>
            <a:ext cx="3962400" cy="990600"/>
          </a:xfrm>
          <a:prstGeom prst="roundRect">
            <a:avLst>
              <a:gd name="adj" fmla="val 40443"/>
            </a:avLst>
          </a:prstGeom>
          <a:solidFill>
            <a:schemeClr val="bg2">
              <a:lumMod val="75000"/>
            </a:schemeClr>
          </a:solidFill>
          <a:ln>
            <a:noFill/>
          </a:ln>
          <a:effectLst>
            <a:glow rad="2286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Sylfaen" pitchFamily="18" charset="0"/>
            </a:endParaRPr>
          </a:p>
          <a:p>
            <a:pPr algn="ctr"/>
            <a:r>
              <a:rPr lang="en-US" sz="4000" b="1" dirty="0">
                <a:solidFill>
                  <a:srgbClr val="002060"/>
                </a:solidFill>
                <a:latin typeface="Sylfaen" pitchFamily="18" charset="0"/>
              </a:rPr>
              <a:t>Stakeholders</a:t>
            </a:r>
            <a:endParaRPr lang="ru-RU" sz="4000" b="1" dirty="0">
              <a:solidFill>
                <a:srgbClr val="002060"/>
              </a:solidFill>
              <a:latin typeface="Sylfaen" pitchFamily="18" charset="0"/>
            </a:endParaRPr>
          </a:p>
          <a:p>
            <a:pPr algn="ctr"/>
            <a:endParaRPr lang="ru-RU" sz="2400" dirty="0"/>
          </a:p>
        </p:txBody>
      </p:sp>
      <p:sp>
        <p:nvSpPr>
          <p:cNvPr id="4" name="Up Arrow 3"/>
          <p:cNvSpPr/>
          <p:nvPr/>
        </p:nvSpPr>
        <p:spPr>
          <a:xfrm rot="18782948">
            <a:off x="3466593" y="2202085"/>
            <a:ext cx="381000" cy="91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Up Arrow 4"/>
          <p:cNvSpPr/>
          <p:nvPr/>
        </p:nvSpPr>
        <p:spPr>
          <a:xfrm>
            <a:off x="5181600" y="1828800"/>
            <a:ext cx="4064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Up Arrow 5"/>
          <p:cNvSpPr/>
          <p:nvPr/>
        </p:nvSpPr>
        <p:spPr>
          <a:xfrm>
            <a:off x="6807200" y="1828800"/>
            <a:ext cx="4064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Up Arrow 6"/>
          <p:cNvSpPr/>
          <p:nvPr/>
        </p:nvSpPr>
        <p:spPr>
          <a:xfrm rot="2357913">
            <a:off x="8595507" y="2320495"/>
            <a:ext cx="5080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Up Arrow 7"/>
          <p:cNvSpPr/>
          <p:nvPr/>
        </p:nvSpPr>
        <p:spPr>
          <a:xfrm rot="13638989">
            <a:off x="3264190" y="3420508"/>
            <a:ext cx="381000" cy="914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Up Arrow 8"/>
          <p:cNvSpPr/>
          <p:nvPr/>
        </p:nvSpPr>
        <p:spPr>
          <a:xfrm rot="7822100">
            <a:off x="8692260" y="3541516"/>
            <a:ext cx="381000" cy="1016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Up Arrow 9"/>
          <p:cNvSpPr/>
          <p:nvPr/>
        </p:nvSpPr>
        <p:spPr>
          <a:xfrm rot="10800000">
            <a:off x="5181601" y="3962402"/>
            <a:ext cx="467092" cy="8262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Up Arrow 10"/>
          <p:cNvSpPr/>
          <p:nvPr/>
        </p:nvSpPr>
        <p:spPr>
          <a:xfrm rot="10800000">
            <a:off x="7315202" y="3962402"/>
            <a:ext cx="467092" cy="8262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ounded Rectangle 12"/>
          <p:cNvSpPr/>
          <p:nvPr/>
        </p:nvSpPr>
        <p:spPr>
          <a:xfrm>
            <a:off x="3759200" y="609600"/>
            <a:ext cx="20320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Project Manager</a:t>
            </a:r>
            <a:endParaRPr lang="ru-RU" sz="2800" b="1" dirty="0">
              <a:solidFill>
                <a:srgbClr val="002060"/>
              </a:solidFill>
              <a:latin typeface="Sylfaen" pitchFamily="18" charset="0"/>
            </a:endParaRPr>
          </a:p>
        </p:txBody>
      </p:sp>
      <p:sp>
        <p:nvSpPr>
          <p:cNvPr id="14" name="Rounded Rectangle 13"/>
          <p:cNvSpPr/>
          <p:nvPr/>
        </p:nvSpPr>
        <p:spPr>
          <a:xfrm>
            <a:off x="9550400" y="3733800"/>
            <a:ext cx="22352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Customer</a:t>
            </a:r>
            <a:endParaRPr lang="ru-RU" sz="2800" b="1" dirty="0">
              <a:solidFill>
                <a:srgbClr val="002060"/>
              </a:solidFill>
              <a:latin typeface="Sylfaen" pitchFamily="18" charset="0"/>
            </a:endParaRPr>
          </a:p>
        </p:txBody>
      </p:sp>
      <p:sp>
        <p:nvSpPr>
          <p:cNvPr id="15" name="Rounded Rectangle 14"/>
          <p:cNvSpPr/>
          <p:nvPr/>
        </p:nvSpPr>
        <p:spPr>
          <a:xfrm>
            <a:off x="9131643" y="1447800"/>
            <a:ext cx="2789882"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Subcontractor</a:t>
            </a:r>
            <a:endParaRPr lang="ru-RU" sz="2800" b="1" dirty="0">
              <a:solidFill>
                <a:srgbClr val="002060"/>
              </a:solidFill>
              <a:latin typeface="Sylfaen" pitchFamily="18" charset="0"/>
            </a:endParaRPr>
          </a:p>
        </p:txBody>
      </p:sp>
      <p:sp>
        <p:nvSpPr>
          <p:cNvPr id="16" name="Rounded Rectangle 15"/>
          <p:cNvSpPr/>
          <p:nvPr/>
        </p:nvSpPr>
        <p:spPr>
          <a:xfrm>
            <a:off x="6400800" y="609600"/>
            <a:ext cx="22352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Project Team</a:t>
            </a:r>
            <a:endParaRPr lang="ru-RU" sz="2800" b="1" dirty="0">
              <a:solidFill>
                <a:srgbClr val="002060"/>
              </a:solidFill>
              <a:latin typeface="Sylfaen" pitchFamily="18" charset="0"/>
            </a:endParaRPr>
          </a:p>
        </p:txBody>
      </p:sp>
      <p:sp>
        <p:nvSpPr>
          <p:cNvPr id="17" name="Rounded Rectangle 16"/>
          <p:cNvSpPr/>
          <p:nvPr/>
        </p:nvSpPr>
        <p:spPr>
          <a:xfrm>
            <a:off x="7213600" y="5029200"/>
            <a:ext cx="25400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Donor</a:t>
            </a:r>
            <a:endParaRPr lang="ru-RU" sz="2800" b="1" dirty="0">
              <a:solidFill>
                <a:srgbClr val="002060"/>
              </a:solidFill>
              <a:latin typeface="Sylfaen" pitchFamily="18" charset="0"/>
            </a:endParaRPr>
          </a:p>
        </p:txBody>
      </p:sp>
      <p:sp>
        <p:nvSpPr>
          <p:cNvPr id="18" name="Rounded Rectangle 17"/>
          <p:cNvSpPr/>
          <p:nvPr/>
        </p:nvSpPr>
        <p:spPr>
          <a:xfrm>
            <a:off x="3860800" y="5029200"/>
            <a:ext cx="29464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Internal and External Experts</a:t>
            </a:r>
            <a:endParaRPr lang="ru-RU" sz="2800" b="1" dirty="0">
              <a:solidFill>
                <a:srgbClr val="002060"/>
              </a:solidFill>
              <a:latin typeface="Sylfaen" pitchFamily="18" charset="0"/>
            </a:endParaRPr>
          </a:p>
        </p:txBody>
      </p:sp>
      <p:sp>
        <p:nvSpPr>
          <p:cNvPr id="19" name="Rounded Rectangle 18"/>
          <p:cNvSpPr/>
          <p:nvPr/>
        </p:nvSpPr>
        <p:spPr>
          <a:xfrm>
            <a:off x="406400" y="4267200"/>
            <a:ext cx="31496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State Agency</a:t>
            </a:r>
            <a:endParaRPr lang="ru-RU" sz="2800" b="1" dirty="0">
              <a:solidFill>
                <a:srgbClr val="002060"/>
              </a:solidFill>
              <a:latin typeface="Sylfaen" pitchFamily="18" charset="0"/>
            </a:endParaRPr>
          </a:p>
        </p:txBody>
      </p:sp>
      <p:sp>
        <p:nvSpPr>
          <p:cNvPr id="20" name="Rounded Rectangle 19"/>
          <p:cNvSpPr/>
          <p:nvPr/>
        </p:nvSpPr>
        <p:spPr>
          <a:xfrm>
            <a:off x="609601" y="1752600"/>
            <a:ext cx="2438400" cy="1066800"/>
          </a:xfrm>
          <a:prstGeom prst="roundRect">
            <a:avLst/>
          </a:prstGeom>
          <a:solidFill>
            <a:schemeClr val="bg2">
              <a:lumMod val="75000"/>
            </a:schemeClr>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Sylfaen" pitchFamily="18" charset="0"/>
              </a:rPr>
              <a:t>Society</a:t>
            </a:r>
            <a:endParaRPr lang="ru-RU" sz="2800" b="1" dirty="0">
              <a:solidFill>
                <a:srgbClr val="002060"/>
              </a:solidFill>
              <a:latin typeface="Sylfaen" pitchFamily="18" charset="0"/>
            </a:endParaRPr>
          </a:p>
        </p:txBody>
      </p:sp>
    </p:spTree>
    <p:extLst>
      <p:ext uri="{BB962C8B-B14F-4D97-AF65-F5344CB8AC3E}">
        <p14:creationId xmlns:p14="http://schemas.microsoft.com/office/powerpoint/2010/main" val="3004538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20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0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2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0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20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14401" y="457202"/>
            <a:ext cx="10668000" cy="1200329"/>
          </a:xfrm>
          <a:prstGeom prst="rect">
            <a:avLst/>
          </a:prstGeom>
          <a:noFill/>
        </p:spPr>
        <p:txBody>
          <a:bodyPr wrap="square" rtlCol="0">
            <a:spAutoFit/>
          </a:bodyPr>
          <a:lstStyle/>
          <a:p>
            <a:pPr algn="ctr"/>
            <a:r>
              <a:rPr lang="en-US" sz="3600" b="1" dirty="0">
                <a:solidFill>
                  <a:srgbClr val="002060"/>
                </a:solidFill>
                <a:latin typeface="Sylfaen" pitchFamily="18" charset="0"/>
              </a:rPr>
              <a:t>Project Stakeholders can have a positive or negative impact on the project.</a:t>
            </a:r>
            <a:endParaRPr lang="ru-RU" sz="3600" b="1" dirty="0">
              <a:solidFill>
                <a:srgbClr val="002060"/>
              </a:solidFill>
              <a:latin typeface="Sylfaen" pitchFamily="18" charset="0"/>
            </a:endParaRPr>
          </a:p>
        </p:txBody>
      </p:sp>
      <p:sp>
        <p:nvSpPr>
          <p:cNvPr id="5" name="Rounded Rectangle 4"/>
          <p:cNvSpPr/>
          <p:nvPr/>
        </p:nvSpPr>
        <p:spPr>
          <a:xfrm>
            <a:off x="4165601" y="5486400"/>
            <a:ext cx="3962400" cy="990600"/>
          </a:xfrm>
          <a:prstGeom prst="roundRect">
            <a:avLst>
              <a:gd name="adj" fmla="val 40443"/>
            </a:avLst>
          </a:prstGeom>
          <a:solidFill>
            <a:schemeClr val="bg2">
              <a:lumMod val="75000"/>
            </a:schemeClr>
          </a:solidFill>
          <a:ln>
            <a:noFill/>
          </a:ln>
          <a:effectLst>
            <a:glow rad="2286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060"/>
              </a:solidFill>
              <a:latin typeface="Sylfaen" pitchFamily="18" charset="0"/>
            </a:endParaRPr>
          </a:p>
          <a:p>
            <a:pPr algn="ctr"/>
            <a:r>
              <a:rPr lang="en-US" sz="4400" b="1" dirty="0">
                <a:solidFill>
                  <a:srgbClr val="002060"/>
                </a:solidFill>
                <a:latin typeface="Sylfaen" pitchFamily="18" charset="0"/>
              </a:rPr>
              <a:t>PROJECT</a:t>
            </a:r>
            <a:endParaRPr lang="ru-RU" sz="4400" b="1" dirty="0">
              <a:solidFill>
                <a:srgbClr val="002060"/>
              </a:solidFill>
              <a:latin typeface="Sylfaen" pitchFamily="18" charset="0"/>
            </a:endParaRPr>
          </a:p>
          <a:p>
            <a:pPr algn="ctr"/>
            <a:endParaRPr lang="ru-RU" sz="2400" dirty="0"/>
          </a:p>
        </p:txBody>
      </p:sp>
      <p:sp>
        <p:nvSpPr>
          <p:cNvPr id="7" name="Plus 6"/>
          <p:cNvSpPr/>
          <p:nvPr/>
        </p:nvSpPr>
        <p:spPr>
          <a:xfrm>
            <a:off x="609600" y="2667000"/>
            <a:ext cx="2946400" cy="2057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Minus 7"/>
          <p:cNvSpPr/>
          <p:nvPr/>
        </p:nvSpPr>
        <p:spPr>
          <a:xfrm>
            <a:off x="8331200" y="2438400"/>
            <a:ext cx="2946400" cy="19050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Curved Down Arrow 8"/>
          <p:cNvSpPr/>
          <p:nvPr/>
        </p:nvSpPr>
        <p:spPr>
          <a:xfrm rot="2127376">
            <a:off x="3298174" y="3787455"/>
            <a:ext cx="24384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Curved Right Arrow 9"/>
          <p:cNvSpPr/>
          <p:nvPr/>
        </p:nvSpPr>
        <p:spPr>
          <a:xfrm rot="2397962">
            <a:off x="6971935" y="3201594"/>
            <a:ext cx="1168301" cy="221339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1" name="Picture 10" descr="images.jpg"/>
          <p:cNvPicPr>
            <a:picLocks noChangeAspect="1"/>
          </p:cNvPicPr>
          <p:nvPr/>
        </p:nvPicPr>
        <p:blipFill>
          <a:blip r:embed="rId2"/>
          <a:stretch>
            <a:fillRect/>
          </a:stretch>
        </p:blipFill>
        <p:spPr>
          <a:xfrm>
            <a:off x="3149600" y="1828800"/>
            <a:ext cx="5384800" cy="1480820"/>
          </a:xfrm>
          <a:prstGeom prst="rect">
            <a:avLst/>
          </a:prstGeom>
        </p:spPr>
      </p:pic>
    </p:spTree>
    <p:extLst>
      <p:ext uri="{BB962C8B-B14F-4D97-AF65-F5344CB8AC3E}">
        <p14:creationId xmlns:p14="http://schemas.microsoft.com/office/powerpoint/2010/main" val="135106705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712695" y="643715"/>
            <a:ext cx="10892117" cy="5632311"/>
          </a:xfrm>
          <a:prstGeom prst="rect">
            <a:avLst/>
          </a:prstGeom>
          <a:solidFill>
            <a:schemeClr val="tx2">
              <a:lumMod val="20000"/>
              <a:lumOff val="80000"/>
            </a:schemeClr>
          </a:solidFill>
        </p:spPr>
        <p:txBody>
          <a:bodyPr wrap="square">
            <a:spAutoFit/>
          </a:bodyPr>
          <a:lstStyle/>
          <a:p>
            <a:pPr marL="444500" indent="-444500">
              <a:buFont typeface="Wingdings" pitchFamily="2" charset="2"/>
              <a:buChar char="Ø"/>
            </a:pPr>
            <a:r>
              <a:rPr lang="en-US" sz="4000" b="1" dirty="0">
                <a:solidFill>
                  <a:srgbClr val="004376"/>
                </a:solidFill>
                <a:latin typeface="Sylfaen" panose="010A0502050306030303" pitchFamily="18" charset="0"/>
              </a:rPr>
              <a:t>The project team identifies internal and external, positive and negative, and performing and advising stakeholders in order to determine the project requirements and the expectations of all parties involved. </a:t>
            </a:r>
          </a:p>
          <a:p>
            <a:pPr marL="444500" indent="-444500">
              <a:buFont typeface="Wingdings" pitchFamily="2" charset="2"/>
              <a:buChar char="Ø"/>
            </a:pPr>
            <a:r>
              <a:rPr lang="en-US" sz="4000" b="1" dirty="0">
                <a:solidFill>
                  <a:srgbClr val="004376"/>
                </a:solidFill>
                <a:latin typeface="Sylfaen" panose="010A0502050306030303" pitchFamily="18" charset="0"/>
              </a:rPr>
              <a:t>The project manager should manage the influences of these various stakeholders in relation to the project requirements to ensure a successful outcome.</a:t>
            </a:r>
            <a:endParaRPr lang="ru-RU" sz="4000" b="1" dirty="0">
              <a:solidFill>
                <a:srgbClr val="004376"/>
              </a:solidFill>
              <a:latin typeface="Sylfaen" panose="010A0502050306030303" pitchFamily="18" charset="0"/>
            </a:endParaRPr>
          </a:p>
        </p:txBody>
      </p:sp>
    </p:spTree>
    <p:extLst>
      <p:ext uri="{BB962C8B-B14F-4D97-AF65-F5344CB8AC3E}">
        <p14:creationId xmlns:p14="http://schemas.microsoft.com/office/powerpoint/2010/main" val="32369999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639097" y="385494"/>
            <a:ext cx="11031793" cy="762000"/>
          </a:xfrm>
          <a:prstGeom prst="rect">
            <a:avLst/>
          </a:prstGeom>
          <a:solidFill>
            <a:schemeClr val="tx2">
              <a:lumMod val="20000"/>
              <a:lumOff val="80000"/>
            </a:schemeClr>
          </a:solidFill>
        </p:spPr>
        <p:txBody>
          <a:bodyPr/>
          <a:lstStyle/>
          <a:p>
            <a:pPr lvl="0" algn="ctr" fontAlgn="auto">
              <a:spcAft>
                <a:spcPts val="0"/>
              </a:spcAft>
              <a:defRPr/>
            </a:pPr>
            <a:r>
              <a:rPr kumimoji="0" lang="en-US" sz="4000" b="1" i="0" u="none" strike="noStrike" kern="1200" cap="all" spc="0" normalizeH="0" baseline="0" noProof="0" dirty="0">
                <a:ln>
                  <a:noFill/>
                </a:ln>
                <a:solidFill>
                  <a:srgbClr val="004376"/>
                </a:solidFill>
                <a:effectLst>
                  <a:reflection blurRad="12700" stA="48000" endA="300" endPos="55000" dir="5400000" sy="-90000" algn="bl" rotWithShape="0"/>
                </a:effectLst>
                <a:uLnTx/>
                <a:uFillTx/>
                <a:latin typeface="Sylfaen" pitchFamily="18" charset="0"/>
                <a:ea typeface="+mj-ea"/>
                <a:cs typeface="+mj-cs"/>
              </a:rPr>
              <a:t>Portfolio of COMPANY / organization</a:t>
            </a:r>
          </a:p>
        </p:txBody>
      </p:sp>
      <p:pic>
        <p:nvPicPr>
          <p:cNvPr id="5" name="Picture 4">
            <a:extLst>
              <a:ext uri="{FF2B5EF4-FFF2-40B4-BE49-F238E27FC236}">
                <a16:creationId xmlns:a16="http://schemas.microsoft.com/office/drawing/2014/main" id="{2CE6C75C-C652-4032-9834-F77243B078AD}"/>
              </a:ext>
            </a:extLst>
          </p:cNvPr>
          <p:cNvPicPr>
            <a:picLocks noChangeAspect="1"/>
          </p:cNvPicPr>
          <p:nvPr/>
        </p:nvPicPr>
        <p:blipFill>
          <a:blip r:embed="rId2"/>
          <a:stretch>
            <a:fillRect/>
          </a:stretch>
        </p:blipFill>
        <p:spPr>
          <a:xfrm>
            <a:off x="2831691" y="1558040"/>
            <a:ext cx="6223819" cy="4825976"/>
          </a:xfrm>
          <a:prstGeom prst="rect">
            <a:avLst/>
          </a:prstGeom>
        </p:spPr>
      </p:pic>
    </p:spTree>
    <p:extLst>
      <p:ext uri="{BB962C8B-B14F-4D97-AF65-F5344CB8AC3E}">
        <p14:creationId xmlns:p14="http://schemas.microsoft.com/office/powerpoint/2010/main" val="33724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399797B1-9773-4249-B92F-14262A6ABA6A}"/>
              </a:ext>
            </a:extLst>
          </p:cNvPr>
          <p:cNvSpPr/>
          <p:nvPr/>
        </p:nvSpPr>
        <p:spPr>
          <a:xfrm>
            <a:off x="406401" y="304800"/>
            <a:ext cx="5384800" cy="4495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4376"/>
                </a:solidFill>
                <a:latin typeface="Sylfaen" pitchFamily="18" charset="0"/>
              </a:rPr>
              <a:t>Achieving a company or organization's strategic goal may require the implementation of several projects.</a:t>
            </a:r>
            <a:endParaRPr lang="ru-RU" sz="4000" b="1" dirty="0">
              <a:solidFill>
                <a:srgbClr val="004376"/>
              </a:solidFill>
              <a:latin typeface="Sylfaen" pitchFamily="18" charset="0"/>
            </a:endParaRPr>
          </a:p>
        </p:txBody>
      </p:sp>
      <p:grpSp>
        <p:nvGrpSpPr>
          <p:cNvPr id="13" name="Group 12"/>
          <p:cNvGrpSpPr/>
          <p:nvPr/>
        </p:nvGrpSpPr>
        <p:grpSpPr>
          <a:xfrm>
            <a:off x="1828800" y="304802"/>
            <a:ext cx="9664389" cy="6177473"/>
            <a:chOff x="1371600" y="466491"/>
            <a:chExt cx="7248291" cy="6177473"/>
          </a:xfrm>
        </p:grpSpPr>
        <p:pic>
          <p:nvPicPr>
            <p:cNvPr id="5" name="Picture 4" descr="20895318.gif"/>
            <p:cNvPicPr>
              <a:picLocks noChangeAspect="1"/>
            </p:cNvPicPr>
            <p:nvPr/>
          </p:nvPicPr>
          <p:blipFill>
            <a:blip r:embed="rId2"/>
            <a:stretch>
              <a:fillRect/>
            </a:stretch>
          </p:blipFill>
          <p:spPr>
            <a:xfrm>
              <a:off x="1371600" y="1600200"/>
              <a:ext cx="6019800" cy="5043764"/>
            </a:xfrm>
            <a:prstGeom prst="rect">
              <a:avLst/>
            </a:prstGeom>
          </p:spPr>
        </p:pic>
        <p:pic>
          <p:nvPicPr>
            <p:cNvPr id="6" name="Picture 5" descr="bullseye-clipart-target-clipart-5.gif"/>
            <p:cNvPicPr>
              <a:picLocks noChangeAspect="1"/>
            </p:cNvPicPr>
            <p:nvPr/>
          </p:nvPicPr>
          <p:blipFill>
            <a:blip r:embed="rId3"/>
            <a:stretch>
              <a:fillRect/>
            </a:stretch>
          </p:blipFill>
          <p:spPr>
            <a:xfrm rot="5754247">
              <a:off x="6867291" y="466491"/>
              <a:ext cx="1752600" cy="1752600"/>
            </a:xfrm>
            <a:prstGeom prst="rect">
              <a:avLst/>
            </a:prstGeom>
          </p:spPr>
        </p:pic>
        <p:pic>
          <p:nvPicPr>
            <p:cNvPr id="7" name="Picture 6" descr="c765ec32a754661300619bae9d81f6a3_library-of-project-proposal-vector-library-png-files-_2000-716 - Copy (2).jpg"/>
            <p:cNvPicPr>
              <a:picLocks noChangeAspect="1"/>
            </p:cNvPicPr>
            <p:nvPr/>
          </p:nvPicPr>
          <p:blipFill>
            <a:blip r:embed="rId4" cstate="print"/>
            <a:stretch>
              <a:fillRect/>
            </a:stretch>
          </p:blipFill>
          <p:spPr>
            <a:xfrm rot="3347748">
              <a:off x="5025131" y="4824672"/>
              <a:ext cx="1143000" cy="1700926"/>
            </a:xfrm>
            <a:prstGeom prst="rect">
              <a:avLst/>
            </a:prstGeom>
          </p:spPr>
        </p:pic>
        <p:pic>
          <p:nvPicPr>
            <p:cNvPr id="8" name="Picture 7" descr="c765ec32a754661300619bae9d81f6a3_library-of-project-proposal-vector-library-png-files-_2000-716.jpg"/>
            <p:cNvPicPr>
              <a:picLocks noChangeAspect="1"/>
            </p:cNvPicPr>
            <p:nvPr/>
          </p:nvPicPr>
          <p:blipFill>
            <a:blip r:embed="rId5" cstate="print"/>
            <a:stretch>
              <a:fillRect/>
            </a:stretch>
          </p:blipFill>
          <p:spPr>
            <a:xfrm rot="20810456">
              <a:off x="4659319" y="1862113"/>
              <a:ext cx="1143000" cy="1568382"/>
            </a:xfrm>
            <a:prstGeom prst="rect">
              <a:avLst/>
            </a:prstGeom>
          </p:spPr>
        </p:pic>
        <p:pic>
          <p:nvPicPr>
            <p:cNvPr id="9" name="Picture 8" descr="c765ec32a754661300619bae9d81f6a3_library-of-project-proposal-vector-library-png-files-_2000-716 - Copy.jpg"/>
            <p:cNvPicPr>
              <a:picLocks noChangeAspect="1"/>
            </p:cNvPicPr>
            <p:nvPr/>
          </p:nvPicPr>
          <p:blipFill>
            <a:blip r:embed="rId6" cstate="print"/>
            <a:stretch>
              <a:fillRect/>
            </a:stretch>
          </p:blipFill>
          <p:spPr>
            <a:xfrm rot="1403088">
              <a:off x="6971956" y="3153516"/>
              <a:ext cx="1246823" cy="1600200"/>
            </a:xfrm>
            <a:prstGeom prst="rect">
              <a:avLst/>
            </a:prstGeom>
          </p:spPr>
        </p:pic>
        <p:sp>
          <p:nvSpPr>
            <p:cNvPr id="10" name="Oval 9"/>
            <p:cNvSpPr/>
            <p:nvPr/>
          </p:nvSpPr>
          <p:spPr>
            <a:xfrm>
              <a:off x="4724400" y="5791200"/>
              <a:ext cx="914400" cy="838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1</a:t>
              </a:r>
              <a:endParaRPr lang="ru-RU" sz="5400" b="1" dirty="0">
                <a:solidFill>
                  <a:schemeClr val="tx1"/>
                </a:solidFill>
                <a:latin typeface="Sylfaen" pitchFamily="18" charset="0"/>
              </a:endParaRPr>
            </a:p>
          </p:txBody>
        </p:sp>
        <p:sp>
          <p:nvSpPr>
            <p:cNvPr id="11" name="Oval 10"/>
            <p:cNvSpPr/>
            <p:nvPr/>
          </p:nvSpPr>
          <p:spPr>
            <a:xfrm>
              <a:off x="4800600" y="2667000"/>
              <a:ext cx="914400" cy="838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2</a:t>
              </a:r>
              <a:endParaRPr lang="ru-RU" sz="5400" b="1" dirty="0">
                <a:solidFill>
                  <a:schemeClr val="tx1"/>
                </a:solidFill>
                <a:latin typeface="Sylfaen" pitchFamily="18" charset="0"/>
              </a:endParaRPr>
            </a:p>
          </p:txBody>
        </p:sp>
        <p:sp>
          <p:nvSpPr>
            <p:cNvPr id="12" name="Oval 11"/>
            <p:cNvSpPr/>
            <p:nvPr/>
          </p:nvSpPr>
          <p:spPr>
            <a:xfrm>
              <a:off x="6934200" y="3962400"/>
              <a:ext cx="914400" cy="8382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3</a:t>
              </a:r>
              <a:endParaRPr lang="ru-RU" sz="5400" b="1" dirty="0">
                <a:solidFill>
                  <a:schemeClr val="tx1"/>
                </a:solidFill>
                <a:latin typeface="Sylfaen" pitchFamily="18" charset="0"/>
              </a:endParaRPr>
            </a:p>
          </p:txBody>
        </p:sp>
      </p:grpSp>
      <p:sp>
        <p:nvSpPr>
          <p:cNvPr id="2" name="Rectangle: Rounded Corners 1">
            <a:extLst>
              <a:ext uri="{FF2B5EF4-FFF2-40B4-BE49-F238E27FC236}">
                <a16:creationId xmlns:a16="http://schemas.microsoft.com/office/drawing/2014/main" id="{054F7807-6827-9AEE-88A6-206AE224D19B}"/>
              </a:ext>
            </a:extLst>
          </p:cNvPr>
          <p:cNvSpPr/>
          <p:nvPr/>
        </p:nvSpPr>
        <p:spPr>
          <a:xfrm>
            <a:off x="7623279" y="800289"/>
            <a:ext cx="2231922" cy="66907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4376"/>
                </a:solidFill>
                <a:latin typeface="Sylfaen" panose="010A0502050306030303" pitchFamily="18" charset="0"/>
              </a:rPr>
              <a:t>Strategic Goal</a:t>
            </a:r>
          </a:p>
        </p:txBody>
      </p:sp>
    </p:spTree>
    <p:extLst>
      <p:ext uri="{BB962C8B-B14F-4D97-AF65-F5344CB8AC3E}">
        <p14:creationId xmlns:p14="http://schemas.microsoft.com/office/powerpoint/2010/main" val="1432350485"/>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914401" y="2133600"/>
            <a:ext cx="10363201" cy="4495800"/>
            <a:chOff x="990600" y="2057400"/>
            <a:chExt cx="7772400" cy="4495800"/>
          </a:xfrm>
        </p:grpSpPr>
        <p:sp>
          <p:nvSpPr>
            <p:cNvPr id="6" name="Rounded Rectangle 5"/>
            <p:cNvSpPr/>
            <p:nvPr/>
          </p:nvSpPr>
          <p:spPr>
            <a:xfrm>
              <a:off x="990600" y="2590800"/>
              <a:ext cx="7772400" cy="3962400"/>
            </a:xfrm>
            <a:prstGeom prst="roundRect">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ounded Rectangle 4"/>
            <p:cNvSpPr/>
            <p:nvPr/>
          </p:nvSpPr>
          <p:spPr>
            <a:xfrm>
              <a:off x="2286000" y="2057400"/>
              <a:ext cx="5257800" cy="91440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Sylfaen" panose="010A0502050306030303" pitchFamily="18" charset="0"/>
                </a:rPr>
                <a:t> PORTFOLIO OF COMPANY</a:t>
              </a:r>
              <a:endParaRPr lang="ru-RU" sz="3600" b="1" dirty="0">
                <a:solidFill>
                  <a:srgbClr val="002060"/>
                </a:solidFill>
                <a:latin typeface="Sylfaen" panose="010A0502050306030303" pitchFamily="18" charset="0"/>
              </a:endParaRPr>
            </a:p>
          </p:txBody>
        </p:sp>
        <p:pic>
          <p:nvPicPr>
            <p:cNvPr id="7" name="Picture 6" descr="c765ec32a754661300619bae9d81f6a3_library-of-project-proposal-vector-library-png-files-_2000-716 - Copy (2).jpg"/>
            <p:cNvPicPr>
              <a:picLocks noChangeAspect="1"/>
            </p:cNvPicPr>
            <p:nvPr/>
          </p:nvPicPr>
          <p:blipFill>
            <a:blip r:embed="rId2" cstate="print"/>
            <a:stretch>
              <a:fillRect/>
            </a:stretch>
          </p:blipFill>
          <p:spPr>
            <a:xfrm>
              <a:off x="1752600" y="3276600"/>
              <a:ext cx="1143000" cy="1700926"/>
            </a:xfrm>
            <a:prstGeom prst="rect">
              <a:avLst/>
            </a:prstGeom>
          </p:spPr>
        </p:pic>
        <p:pic>
          <p:nvPicPr>
            <p:cNvPr id="8" name="Picture 7" descr="c765ec32a754661300619bae9d81f6a3_library-of-project-proposal-vector-library-png-files-_2000-716 - Copy.jpg"/>
            <p:cNvPicPr>
              <a:picLocks noChangeAspect="1"/>
            </p:cNvPicPr>
            <p:nvPr/>
          </p:nvPicPr>
          <p:blipFill>
            <a:blip r:embed="rId3" cstate="print"/>
            <a:stretch>
              <a:fillRect/>
            </a:stretch>
          </p:blipFill>
          <p:spPr>
            <a:xfrm>
              <a:off x="6629400" y="3276600"/>
              <a:ext cx="1246823" cy="1600200"/>
            </a:xfrm>
            <a:prstGeom prst="rect">
              <a:avLst/>
            </a:prstGeom>
          </p:spPr>
        </p:pic>
        <p:pic>
          <p:nvPicPr>
            <p:cNvPr id="9" name="Picture 8" descr="c765ec32a754661300619bae9d81f6a3_library-of-project-proposal-vector-library-png-files-_2000-716.jpg"/>
            <p:cNvPicPr>
              <a:picLocks noChangeAspect="1"/>
            </p:cNvPicPr>
            <p:nvPr/>
          </p:nvPicPr>
          <p:blipFill>
            <a:blip r:embed="rId4" cstate="print"/>
            <a:stretch>
              <a:fillRect/>
            </a:stretch>
          </p:blipFill>
          <p:spPr>
            <a:xfrm>
              <a:off x="4343400" y="3352800"/>
              <a:ext cx="1143000" cy="1568382"/>
            </a:xfrm>
            <a:prstGeom prst="rect">
              <a:avLst/>
            </a:prstGeom>
          </p:spPr>
        </p:pic>
        <p:sp>
          <p:nvSpPr>
            <p:cNvPr id="10" name="Oval 9"/>
            <p:cNvSpPr/>
            <p:nvPr/>
          </p:nvSpPr>
          <p:spPr>
            <a:xfrm>
              <a:off x="4495800" y="5105400"/>
              <a:ext cx="1066800" cy="1295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2</a:t>
              </a:r>
              <a:endParaRPr lang="ru-RU" sz="5400" b="1" dirty="0">
                <a:solidFill>
                  <a:schemeClr val="tx1"/>
                </a:solidFill>
                <a:latin typeface="Sylfaen" pitchFamily="18" charset="0"/>
              </a:endParaRPr>
            </a:p>
          </p:txBody>
        </p:sp>
        <p:sp>
          <p:nvSpPr>
            <p:cNvPr id="11" name="Oval 10"/>
            <p:cNvSpPr/>
            <p:nvPr/>
          </p:nvSpPr>
          <p:spPr>
            <a:xfrm>
              <a:off x="1790700" y="5105400"/>
              <a:ext cx="1066800" cy="12708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1</a:t>
              </a:r>
              <a:endParaRPr lang="ru-RU" sz="5400" b="1" dirty="0">
                <a:solidFill>
                  <a:schemeClr val="tx1"/>
                </a:solidFill>
                <a:latin typeface="Sylfaen" pitchFamily="18" charset="0"/>
              </a:endParaRPr>
            </a:p>
          </p:txBody>
        </p:sp>
        <p:sp>
          <p:nvSpPr>
            <p:cNvPr id="12" name="Oval 11"/>
            <p:cNvSpPr/>
            <p:nvPr/>
          </p:nvSpPr>
          <p:spPr>
            <a:xfrm>
              <a:off x="6738725" y="4965427"/>
              <a:ext cx="1143000" cy="1295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3</a:t>
              </a:r>
              <a:endParaRPr lang="ru-RU" sz="5400" b="1" dirty="0">
                <a:solidFill>
                  <a:schemeClr val="tx1"/>
                </a:solidFill>
                <a:latin typeface="Sylfaen" pitchFamily="18" charset="0"/>
              </a:endParaRPr>
            </a:p>
          </p:txBody>
        </p:sp>
      </p:grpSp>
      <p:sp>
        <p:nvSpPr>
          <p:cNvPr id="13" name="Rounded Rectangle 9">
            <a:extLst>
              <a:ext uri="{FF2B5EF4-FFF2-40B4-BE49-F238E27FC236}">
                <a16:creationId xmlns:a16="http://schemas.microsoft.com/office/drawing/2014/main" id="{399797B1-9773-4249-B92F-14262A6ABA6A}"/>
              </a:ext>
            </a:extLst>
          </p:cNvPr>
          <p:cNvSpPr/>
          <p:nvPr/>
        </p:nvSpPr>
        <p:spPr>
          <a:xfrm>
            <a:off x="1016001" y="381000"/>
            <a:ext cx="10464800" cy="144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4376"/>
                </a:solidFill>
                <a:latin typeface="Sylfaen" pitchFamily="18" charset="0"/>
              </a:rPr>
              <a:t>In this case, the company maps all its projects and includes them in a folder called a portfolio.</a:t>
            </a:r>
            <a:endParaRPr lang="ru-RU" sz="3600" dirty="0">
              <a:solidFill>
                <a:srgbClr val="004376"/>
              </a:solidFill>
            </a:endParaRPr>
          </a:p>
        </p:txBody>
      </p:sp>
    </p:spTree>
    <p:extLst>
      <p:ext uri="{BB962C8B-B14F-4D97-AF65-F5344CB8AC3E}">
        <p14:creationId xmlns:p14="http://schemas.microsoft.com/office/powerpoint/2010/main" val="5374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20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20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399797B1-9773-4249-B92F-14262A6ABA6A}"/>
              </a:ext>
            </a:extLst>
          </p:cNvPr>
          <p:cNvSpPr/>
          <p:nvPr/>
        </p:nvSpPr>
        <p:spPr>
          <a:xfrm>
            <a:off x="304799" y="1219200"/>
            <a:ext cx="5384800" cy="685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4376"/>
                </a:solidFill>
                <a:latin typeface="Sylfaen" pitchFamily="18" charset="0"/>
              </a:rPr>
              <a:t>Internal Projects</a:t>
            </a:r>
            <a:endParaRPr lang="ru-RU" sz="3200" dirty="0">
              <a:solidFill>
                <a:srgbClr val="004376"/>
              </a:solidFill>
            </a:endParaRPr>
          </a:p>
        </p:txBody>
      </p:sp>
      <p:sp>
        <p:nvSpPr>
          <p:cNvPr id="7" name="Down Arrow 6"/>
          <p:cNvSpPr/>
          <p:nvPr/>
        </p:nvSpPr>
        <p:spPr>
          <a:xfrm>
            <a:off x="3454401" y="1981200"/>
            <a:ext cx="914400" cy="838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ounded Rectangle 9">
            <a:extLst>
              <a:ext uri="{FF2B5EF4-FFF2-40B4-BE49-F238E27FC236}">
                <a16:creationId xmlns:a16="http://schemas.microsoft.com/office/drawing/2014/main" id="{399797B1-9773-4249-B92F-14262A6ABA6A}"/>
              </a:ext>
            </a:extLst>
          </p:cNvPr>
          <p:cNvSpPr/>
          <p:nvPr/>
        </p:nvSpPr>
        <p:spPr>
          <a:xfrm>
            <a:off x="3556001" y="2971800"/>
            <a:ext cx="8229600" cy="1676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4376"/>
                </a:solidFill>
                <a:latin typeface="Sylfaen" pitchFamily="18" charset="0"/>
              </a:rPr>
              <a:t>aimed at improving the company's organizational capabilities or performance</a:t>
            </a:r>
            <a:endParaRPr lang="ru-RU" sz="3600" dirty="0">
              <a:solidFill>
                <a:srgbClr val="004376"/>
              </a:solidFill>
            </a:endParaRPr>
          </a:p>
        </p:txBody>
      </p:sp>
      <p:sp>
        <p:nvSpPr>
          <p:cNvPr id="10" name="Oval 9"/>
          <p:cNvSpPr/>
          <p:nvPr/>
        </p:nvSpPr>
        <p:spPr>
          <a:xfrm>
            <a:off x="304800" y="2819400"/>
            <a:ext cx="1930400" cy="35814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600" b="1" dirty="0">
                <a:solidFill>
                  <a:srgbClr val="004376"/>
                </a:solidFill>
                <a:latin typeface="Sylfaen" pitchFamily="18" charset="0"/>
              </a:rPr>
              <a:t>Own Resources</a:t>
            </a:r>
            <a:endParaRPr lang="ru-RU" sz="3600" b="1" dirty="0">
              <a:solidFill>
                <a:srgbClr val="004376"/>
              </a:solidFill>
              <a:latin typeface="Sylfaen" pitchFamily="18" charset="0"/>
            </a:endParaRPr>
          </a:p>
        </p:txBody>
      </p:sp>
      <p:sp>
        <p:nvSpPr>
          <p:cNvPr id="11" name="Right Arrow 10"/>
          <p:cNvSpPr/>
          <p:nvPr/>
        </p:nvSpPr>
        <p:spPr>
          <a:xfrm>
            <a:off x="2438401" y="3733800"/>
            <a:ext cx="9144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Rounded Rectangle 9">
            <a:extLst>
              <a:ext uri="{FF2B5EF4-FFF2-40B4-BE49-F238E27FC236}">
                <a16:creationId xmlns:a16="http://schemas.microsoft.com/office/drawing/2014/main" id="{399797B1-9773-4249-B92F-14262A6ABA6A}"/>
              </a:ext>
            </a:extLst>
          </p:cNvPr>
          <p:cNvSpPr/>
          <p:nvPr/>
        </p:nvSpPr>
        <p:spPr>
          <a:xfrm>
            <a:off x="3149601" y="5486400"/>
            <a:ext cx="4165600" cy="1143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4376"/>
                </a:solidFill>
                <a:latin typeface="Sylfaen" pitchFamily="18" charset="0"/>
              </a:rPr>
              <a:t>Website update</a:t>
            </a:r>
            <a:endParaRPr lang="ru-RU" sz="4000" dirty="0">
              <a:solidFill>
                <a:srgbClr val="004376"/>
              </a:solidFill>
            </a:endParaRPr>
          </a:p>
        </p:txBody>
      </p:sp>
      <p:sp>
        <p:nvSpPr>
          <p:cNvPr id="13" name="Rounded Rectangle 9">
            <a:extLst>
              <a:ext uri="{FF2B5EF4-FFF2-40B4-BE49-F238E27FC236}">
                <a16:creationId xmlns:a16="http://schemas.microsoft.com/office/drawing/2014/main" id="{399797B1-9773-4249-B92F-14262A6ABA6A}"/>
              </a:ext>
            </a:extLst>
          </p:cNvPr>
          <p:cNvSpPr/>
          <p:nvPr/>
        </p:nvSpPr>
        <p:spPr>
          <a:xfrm>
            <a:off x="7721601" y="5410200"/>
            <a:ext cx="4165600" cy="1143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4376"/>
                </a:solidFill>
                <a:latin typeface="Sylfaen" pitchFamily="18" charset="0"/>
              </a:rPr>
              <a:t>Office makeover</a:t>
            </a:r>
            <a:endParaRPr lang="ru-RU" sz="4000" dirty="0">
              <a:solidFill>
                <a:srgbClr val="004376"/>
              </a:solidFill>
            </a:endParaRPr>
          </a:p>
        </p:txBody>
      </p:sp>
      <p:sp>
        <p:nvSpPr>
          <p:cNvPr id="14" name="Down Arrow 13"/>
          <p:cNvSpPr/>
          <p:nvPr/>
        </p:nvSpPr>
        <p:spPr>
          <a:xfrm>
            <a:off x="4876800" y="4876800"/>
            <a:ext cx="609601"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Down Arrow 14"/>
          <p:cNvSpPr/>
          <p:nvPr/>
        </p:nvSpPr>
        <p:spPr>
          <a:xfrm>
            <a:off x="9245600" y="4800600"/>
            <a:ext cx="609601"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Rounded Rectangle 9">
            <a:extLst>
              <a:ext uri="{FF2B5EF4-FFF2-40B4-BE49-F238E27FC236}">
                <a16:creationId xmlns:a16="http://schemas.microsoft.com/office/drawing/2014/main" id="{399797B1-9773-4249-B92F-14262A6ABA6A}"/>
              </a:ext>
            </a:extLst>
          </p:cNvPr>
          <p:cNvSpPr/>
          <p:nvPr/>
        </p:nvSpPr>
        <p:spPr>
          <a:xfrm>
            <a:off x="304800" y="152400"/>
            <a:ext cx="5994400" cy="762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4376"/>
                </a:solidFill>
                <a:latin typeface="Sylfaen" pitchFamily="18" charset="0"/>
              </a:rPr>
              <a:t>External Projects</a:t>
            </a:r>
            <a:endParaRPr lang="ru-RU" sz="3600" dirty="0">
              <a:solidFill>
                <a:srgbClr val="004376"/>
              </a:solidFill>
            </a:endParaRPr>
          </a:p>
        </p:txBody>
      </p:sp>
      <p:pic>
        <p:nvPicPr>
          <p:cNvPr id="17" name="Picture 16" descr="pack-of-dollars-clipart-20.gif"/>
          <p:cNvPicPr>
            <a:picLocks noChangeAspect="1"/>
          </p:cNvPicPr>
          <p:nvPr/>
        </p:nvPicPr>
        <p:blipFill>
          <a:blip r:embed="rId2"/>
          <a:stretch>
            <a:fillRect/>
          </a:stretch>
        </p:blipFill>
        <p:spPr>
          <a:xfrm>
            <a:off x="8737600" y="0"/>
            <a:ext cx="2933738" cy="1447800"/>
          </a:xfrm>
          <a:prstGeom prst="rect">
            <a:avLst/>
          </a:prstGeom>
        </p:spPr>
      </p:pic>
      <p:sp>
        <p:nvSpPr>
          <p:cNvPr id="18" name="Down Arrow 17"/>
          <p:cNvSpPr/>
          <p:nvPr/>
        </p:nvSpPr>
        <p:spPr>
          <a:xfrm rot="5400000">
            <a:off x="7327900" y="-520700"/>
            <a:ext cx="685800" cy="233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6705600" y="1338590"/>
            <a:ext cx="5080000" cy="523220"/>
          </a:xfrm>
          <a:prstGeom prst="rect">
            <a:avLst/>
          </a:prstGeom>
          <a:noFill/>
        </p:spPr>
        <p:txBody>
          <a:bodyPr wrap="square" rtlCol="0">
            <a:spAutoFit/>
          </a:bodyPr>
          <a:lstStyle/>
          <a:p>
            <a:pPr algn="ctr"/>
            <a:r>
              <a:rPr lang="en-US" sz="2800" b="1" dirty="0">
                <a:solidFill>
                  <a:srgbClr val="004376"/>
                </a:solidFill>
                <a:latin typeface="Sylfaen" pitchFamily="18" charset="0"/>
              </a:rPr>
              <a:t>Grants or Sponsor Funds</a:t>
            </a:r>
            <a:endParaRPr lang="ru-RU" sz="2800" b="1" dirty="0">
              <a:solidFill>
                <a:srgbClr val="004376"/>
              </a:solidFill>
              <a:latin typeface="Sylfaen" pitchFamily="18" charset="0"/>
            </a:endParaRPr>
          </a:p>
        </p:txBody>
      </p:sp>
    </p:spTree>
    <p:extLst>
      <p:ext uri="{BB962C8B-B14F-4D97-AF65-F5344CB8AC3E}">
        <p14:creationId xmlns:p14="http://schemas.microsoft.com/office/powerpoint/2010/main" val="31598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2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2000"/>
                                        <p:tgtEl>
                                          <p:spTgt spid="1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bg/>
                                          </p:spTgt>
                                        </p:tgtEl>
                                        <p:attrNameLst>
                                          <p:attrName>style.visibility</p:attrName>
                                        </p:attrNameLst>
                                      </p:cBhvr>
                                      <p:to>
                                        <p:strVal val="visible"/>
                                      </p:to>
                                    </p:set>
                                    <p:animEffect transition="in" filter="fade">
                                      <p:cBhvr>
                                        <p:cTn id="26" dur="2000"/>
                                        <p:tgtEl>
                                          <p:spTgt spid="5">
                                            <p:bg/>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20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0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7" grpId="0" animBg="1"/>
      <p:bldP spid="9" grpId="0" animBg="1"/>
      <p:bldP spid="10" grpId="0" animBg="1"/>
      <p:bldP spid="11" grpId="0" animBg="1"/>
      <p:bldP spid="12" grpId="0" animBg="1"/>
      <p:bldP spid="13" grpId="0" animBg="1"/>
      <p:bldP spid="14" grpId="0" animBg="1"/>
      <p:bldP spid="15" grpId="0" animBg="1"/>
      <p:bldP spid="16" grpId="0" build="allAtOnce" animBg="1"/>
      <p:bldP spid="18" grpId="0" animBg="1"/>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73064"/>
            <a:ext cx="12192000" cy="954107"/>
          </a:xfrm>
          <a:prstGeom prst="rect">
            <a:avLst/>
          </a:prstGeom>
          <a:solidFill>
            <a:schemeClr val="accent2">
              <a:lumMod val="20000"/>
              <a:lumOff val="80000"/>
            </a:schemeClr>
          </a:solidFill>
        </p:spPr>
        <p:txBody>
          <a:bodyPr wrap="square" rtlCol="0">
            <a:spAutoFit/>
          </a:bodyPr>
          <a:lstStyle/>
          <a:p>
            <a:pPr algn="ctr"/>
            <a:r>
              <a:rPr lang="en-US" sz="2800" b="1" dirty="0">
                <a:solidFill>
                  <a:srgbClr val="002060"/>
                </a:solidFill>
                <a:latin typeface="Sylfaen" pitchFamily="18" charset="0"/>
              </a:rPr>
              <a:t>As a result of project mapping, it can be revealed that the company or organization has in its portfolio:</a:t>
            </a:r>
            <a:endParaRPr lang="ru-RU" sz="2800" b="1" dirty="0">
              <a:solidFill>
                <a:srgbClr val="002060"/>
              </a:solidFill>
              <a:latin typeface="Sylfaen" pitchFamily="18" charset="0"/>
            </a:endParaRPr>
          </a:p>
        </p:txBody>
      </p:sp>
      <p:sp>
        <p:nvSpPr>
          <p:cNvPr id="4" name="Rectangle 3"/>
          <p:cNvSpPr/>
          <p:nvPr/>
        </p:nvSpPr>
        <p:spPr>
          <a:xfrm>
            <a:off x="2066413" y="1777577"/>
            <a:ext cx="9702799" cy="1077218"/>
          </a:xfrm>
          <a:prstGeom prst="rect">
            <a:avLst/>
          </a:prstGeom>
          <a:solidFill>
            <a:schemeClr val="accent2">
              <a:lumMod val="20000"/>
              <a:lumOff val="80000"/>
            </a:schemeClr>
          </a:solidFill>
        </p:spPr>
        <p:txBody>
          <a:bodyPr wrap="square">
            <a:spAutoFit/>
          </a:bodyPr>
          <a:lstStyle/>
          <a:p>
            <a:r>
              <a:rPr lang="en-US" sz="3200" b="1" dirty="0">
                <a:solidFill>
                  <a:srgbClr val="002060"/>
                </a:solidFill>
                <a:latin typeface="Sylfaen" pitchFamily="18" charset="0"/>
              </a:rPr>
              <a:t>a large number of internal but not enough external projects</a:t>
            </a:r>
            <a:endParaRPr lang="ru-RU" sz="3200" dirty="0">
              <a:solidFill>
                <a:srgbClr val="002060"/>
              </a:solidFill>
            </a:endParaRPr>
          </a:p>
        </p:txBody>
      </p:sp>
      <p:sp>
        <p:nvSpPr>
          <p:cNvPr id="5" name="Rectangle 4"/>
          <p:cNvSpPr/>
          <p:nvPr/>
        </p:nvSpPr>
        <p:spPr>
          <a:xfrm>
            <a:off x="1930400" y="3505201"/>
            <a:ext cx="9958080" cy="1077218"/>
          </a:xfrm>
          <a:prstGeom prst="rect">
            <a:avLst/>
          </a:prstGeom>
          <a:solidFill>
            <a:schemeClr val="accent2">
              <a:lumMod val="20000"/>
              <a:lumOff val="80000"/>
            </a:schemeClr>
          </a:solidFill>
        </p:spPr>
        <p:txBody>
          <a:bodyPr wrap="square">
            <a:spAutoFit/>
          </a:bodyPr>
          <a:lstStyle/>
          <a:p>
            <a:r>
              <a:rPr lang="en-US" sz="3200" b="1" dirty="0">
                <a:solidFill>
                  <a:srgbClr val="002060"/>
                </a:solidFill>
                <a:latin typeface="Sylfaen" pitchFamily="18" charset="0"/>
              </a:rPr>
              <a:t>internal or external projects that do not meet the goals set by the company's strategy</a:t>
            </a:r>
            <a:endParaRPr lang="ru-RU" sz="3200" b="1" dirty="0">
              <a:solidFill>
                <a:srgbClr val="002060"/>
              </a:solidFill>
              <a:latin typeface="Sylfaen" pitchFamily="18" charset="0"/>
            </a:endParaRPr>
          </a:p>
        </p:txBody>
      </p:sp>
      <p:sp>
        <p:nvSpPr>
          <p:cNvPr id="8" name="Rectangle 7"/>
          <p:cNvSpPr/>
          <p:nvPr/>
        </p:nvSpPr>
        <p:spPr>
          <a:xfrm>
            <a:off x="1930400" y="5334002"/>
            <a:ext cx="9958080" cy="1077218"/>
          </a:xfrm>
          <a:prstGeom prst="rect">
            <a:avLst/>
          </a:prstGeom>
          <a:solidFill>
            <a:schemeClr val="accent2">
              <a:lumMod val="20000"/>
              <a:lumOff val="80000"/>
            </a:schemeClr>
          </a:solidFill>
        </p:spPr>
        <p:txBody>
          <a:bodyPr wrap="square">
            <a:spAutoFit/>
          </a:bodyPr>
          <a:lstStyle/>
          <a:p>
            <a:r>
              <a:rPr lang="en-US" sz="3200" b="1" dirty="0">
                <a:solidFill>
                  <a:srgbClr val="002060"/>
                </a:solidFill>
                <a:latin typeface="Sylfaen" pitchFamily="18" charset="0"/>
              </a:rPr>
              <a:t>very few projects that are aimed to the company internal development</a:t>
            </a:r>
            <a:endParaRPr lang="ru-RU" sz="3200" dirty="0">
              <a:solidFill>
                <a:srgbClr val="002060"/>
              </a:solidFill>
            </a:endParaRPr>
          </a:p>
        </p:txBody>
      </p:sp>
      <p:pic>
        <p:nvPicPr>
          <p:cNvPr id="6" name="Рисунок 5"/>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44590" y="1488048"/>
            <a:ext cx="1785810" cy="1721664"/>
          </a:xfrm>
          <a:prstGeom prst="rect">
            <a:avLst/>
          </a:prstGeom>
        </p:spPr>
      </p:pic>
      <p:pic>
        <p:nvPicPr>
          <p:cNvPr id="9" name="Рисунок 5">
            <a:extLst>
              <a:ext uri="{FF2B5EF4-FFF2-40B4-BE49-F238E27FC236}">
                <a16:creationId xmlns:a16="http://schemas.microsoft.com/office/drawing/2014/main" id="{BD15F707-FE46-E66A-2659-7A2A9216E0BB}"/>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44590" y="3070634"/>
            <a:ext cx="1785810" cy="1721664"/>
          </a:xfrm>
          <a:prstGeom prst="rect">
            <a:avLst/>
          </a:prstGeom>
        </p:spPr>
      </p:pic>
      <p:pic>
        <p:nvPicPr>
          <p:cNvPr id="10" name="Рисунок 5">
            <a:extLst>
              <a:ext uri="{FF2B5EF4-FFF2-40B4-BE49-F238E27FC236}">
                <a16:creationId xmlns:a16="http://schemas.microsoft.com/office/drawing/2014/main" id="{786936DA-543A-B40C-F223-CC103C16167F}"/>
              </a:ext>
            </a:extLst>
          </p:cNvPr>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144590" y="4888668"/>
            <a:ext cx="1785810" cy="1721664"/>
          </a:xfrm>
          <a:prstGeom prst="rect">
            <a:avLst/>
          </a:prstGeom>
        </p:spPr>
      </p:pic>
    </p:spTree>
    <p:extLst>
      <p:ext uri="{BB962C8B-B14F-4D97-AF65-F5344CB8AC3E}">
        <p14:creationId xmlns:p14="http://schemas.microsoft.com/office/powerpoint/2010/main" val="28571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5" descr="1024px-Pennsylvania_in_United_States.svg.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476113" y="1652014"/>
            <a:ext cx="8119591" cy="5027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tangle 9"/>
          <p:cNvSpPr/>
          <p:nvPr/>
        </p:nvSpPr>
        <p:spPr>
          <a:xfrm>
            <a:off x="336384" y="4038708"/>
            <a:ext cx="4464060" cy="18158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endParaRPr lang="en-US" sz="1600" b="1" dirty="0">
              <a:solidFill>
                <a:srgbClr val="002060"/>
              </a:solidFill>
              <a:latin typeface="Sylfaen" pitchFamily="18" charset="0"/>
              <a:cs typeface="Times New Roman" pitchFamily="18" charset="0"/>
            </a:endParaRPr>
          </a:p>
          <a:p>
            <a:r>
              <a:rPr lang="en-US" sz="3200" b="1" dirty="0">
                <a:solidFill>
                  <a:srgbClr val="004376"/>
                </a:solidFill>
                <a:latin typeface="Sylfaen" pitchFamily="18" charset="0"/>
                <a:cs typeface="Times New Roman" pitchFamily="18" charset="0"/>
              </a:rPr>
              <a:t>Founded by 5 volunteers in 1969 in Pennsylvania (USA).</a:t>
            </a:r>
          </a:p>
        </p:txBody>
      </p:sp>
      <p:sp>
        <p:nvSpPr>
          <p:cNvPr id="7" name="Rectangle 4"/>
          <p:cNvSpPr/>
          <p:nvPr/>
        </p:nvSpPr>
        <p:spPr>
          <a:xfrm>
            <a:off x="336385" y="368597"/>
            <a:ext cx="11425526" cy="646331"/>
          </a:xfrm>
          <a:prstGeom prst="rect">
            <a:avLst/>
          </a:prstGeom>
          <a:solidFill>
            <a:schemeClr val="accent2">
              <a:lumMod val="40000"/>
              <a:lumOff val="60000"/>
            </a:schemeClr>
          </a:solidFill>
        </p:spPr>
        <p:txBody>
          <a:bodyPr wrap="square">
            <a:spAutoFit/>
          </a:bodyPr>
          <a:lstStyle/>
          <a:p>
            <a:pPr algn="ctr">
              <a:spcBef>
                <a:spcPts val="1200"/>
              </a:spcBef>
              <a:spcAft>
                <a:spcPts val="1200"/>
              </a:spcAft>
            </a:pPr>
            <a:r>
              <a:rPr lang="en-US" sz="3600" b="1" kern="50" dirty="0">
                <a:solidFill>
                  <a:srgbClr val="005A9E"/>
                </a:solidFill>
                <a:latin typeface="Times New Roman" panose="02020603050405020304" pitchFamily="18" charset="0"/>
                <a:ea typeface="Times New Roman" panose="02020603050405020304" pitchFamily="18" charset="0"/>
              </a:rPr>
              <a:t>Project Management Institute </a:t>
            </a:r>
            <a:r>
              <a:rPr lang="ru-RU" sz="3600" b="1" kern="50" dirty="0">
                <a:solidFill>
                  <a:srgbClr val="005A9E"/>
                </a:solidFill>
                <a:latin typeface="Times New Roman" panose="02020603050405020304" pitchFamily="18" charset="0"/>
                <a:ea typeface="Times New Roman" panose="02020603050405020304" pitchFamily="18" charset="0"/>
              </a:rPr>
              <a:t>(PMI)</a:t>
            </a:r>
            <a:endParaRPr lang="en-US" sz="3600" b="1" kern="50" dirty="0">
              <a:solidFill>
                <a:srgbClr val="005A9E"/>
              </a:solidFill>
              <a:latin typeface="Times New Roman" panose="02020603050405020304" pitchFamily="18" charset="0"/>
              <a:ea typeface="Times New Roman" panose="02020603050405020304" pitchFamily="18" charset="0"/>
            </a:endParaRPr>
          </a:p>
        </p:txBody>
      </p:sp>
      <p:sp>
        <p:nvSpPr>
          <p:cNvPr id="2" name="Arrow: Curved Down 1">
            <a:extLst>
              <a:ext uri="{FF2B5EF4-FFF2-40B4-BE49-F238E27FC236}">
                <a16:creationId xmlns:a16="http://schemas.microsoft.com/office/drawing/2014/main" id="{3A1EE363-8347-42A7-41DF-539E03459074}"/>
              </a:ext>
            </a:extLst>
          </p:cNvPr>
          <p:cNvSpPr/>
          <p:nvPr/>
        </p:nvSpPr>
        <p:spPr>
          <a:xfrm rot="20701720">
            <a:off x="4840622" y="2935177"/>
            <a:ext cx="5149222" cy="98764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8F0104AF-4A12-B853-ECE3-A3640DAF9B96}"/>
              </a:ext>
            </a:extLst>
          </p:cNvPr>
          <p:cNvPicPr>
            <a:picLocks noChangeAspect="1"/>
          </p:cNvPicPr>
          <p:nvPr/>
        </p:nvPicPr>
        <p:blipFill rotWithShape="1">
          <a:blip r:embed="rId4"/>
          <a:srcRect l="19778" t="23824" r="20505" b="28233"/>
          <a:stretch/>
        </p:blipFill>
        <p:spPr>
          <a:xfrm>
            <a:off x="336384" y="2025639"/>
            <a:ext cx="4464060" cy="19062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29619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ed Rectangle 9">
            <a:extLst>
              <a:ext uri="{FF2B5EF4-FFF2-40B4-BE49-F238E27FC236}">
                <a16:creationId xmlns:a16="http://schemas.microsoft.com/office/drawing/2014/main" id="{399797B1-9773-4249-B92F-14262A6ABA6A}"/>
              </a:ext>
            </a:extLst>
          </p:cNvPr>
          <p:cNvSpPr/>
          <p:nvPr/>
        </p:nvSpPr>
        <p:spPr>
          <a:xfrm>
            <a:off x="1016001" y="228600"/>
            <a:ext cx="10464800" cy="144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Sylfaen" pitchFamily="18" charset="0"/>
              </a:rPr>
              <a:t>The company's management body (administrative body) performs portfolio management.</a:t>
            </a:r>
            <a:endParaRPr lang="ru-RU" sz="3600" dirty="0">
              <a:solidFill>
                <a:srgbClr val="002060"/>
              </a:solidFill>
            </a:endParaRPr>
          </a:p>
        </p:txBody>
      </p:sp>
      <p:sp>
        <p:nvSpPr>
          <p:cNvPr id="7" name="Rounded Rectangle 9">
            <a:extLst>
              <a:ext uri="{FF2B5EF4-FFF2-40B4-BE49-F238E27FC236}">
                <a16:creationId xmlns:a16="http://schemas.microsoft.com/office/drawing/2014/main" id="{399797B1-9773-4249-B92F-14262A6ABA6A}"/>
              </a:ext>
            </a:extLst>
          </p:cNvPr>
          <p:cNvSpPr/>
          <p:nvPr/>
        </p:nvSpPr>
        <p:spPr>
          <a:xfrm>
            <a:off x="1016001" y="5181600"/>
            <a:ext cx="10464800" cy="144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rgbClr val="002060"/>
                </a:solidFill>
                <a:latin typeface="Sylfaen" pitchFamily="18" charset="0"/>
              </a:rPr>
              <a:t>Portfolio management is an effective tool for strategic management of the company.</a:t>
            </a:r>
            <a:endParaRPr lang="ru-RU" sz="4000" dirty="0">
              <a:solidFill>
                <a:srgbClr val="002060"/>
              </a:solidFill>
            </a:endParaRPr>
          </a:p>
        </p:txBody>
      </p:sp>
      <p:pic>
        <p:nvPicPr>
          <p:cNvPr id="8" name="Picture 7" descr="Best-PPM-Software-Of-2019-01.gif"/>
          <p:cNvPicPr>
            <a:picLocks noChangeAspect="1"/>
          </p:cNvPicPr>
          <p:nvPr/>
        </p:nvPicPr>
        <p:blipFill>
          <a:blip r:embed="rId2"/>
          <a:stretch>
            <a:fillRect/>
          </a:stretch>
        </p:blipFill>
        <p:spPr>
          <a:xfrm>
            <a:off x="2438400" y="1600200"/>
            <a:ext cx="7112000" cy="3733800"/>
          </a:xfrm>
          <a:prstGeom prst="rect">
            <a:avLst/>
          </a:prstGeom>
        </p:spPr>
      </p:pic>
    </p:spTree>
    <p:extLst>
      <p:ext uri="{BB962C8B-B14F-4D97-AF65-F5344CB8AC3E}">
        <p14:creationId xmlns:p14="http://schemas.microsoft.com/office/powerpoint/2010/main" val="85018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fade">
                                      <p:cBhvr>
                                        <p:cTn id="15" dur="2000"/>
                                        <p:tgtEl>
                                          <p:spTgt spid="7">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allAtOnce"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399797B1-9773-4249-B92F-14262A6ABA6A}"/>
              </a:ext>
            </a:extLst>
          </p:cNvPr>
          <p:cNvSpPr/>
          <p:nvPr/>
        </p:nvSpPr>
        <p:spPr>
          <a:xfrm>
            <a:off x="4064000" y="304800"/>
            <a:ext cx="7416800" cy="5943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Sylfaen" pitchFamily="18" charset="0"/>
              </a:rPr>
              <a:t>The goal of portfolio management is to ensure the goal defined by the company's strategy with the optimal use of resources.</a:t>
            </a:r>
            <a:endParaRPr lang="ru-RU" sz="4400" dirty="0">
              <a:solidFill>
                <a:srgbClr val="002060"/>
              </a:solidFill>
            </a:endParaRPr>
          </a:p>
        </p:txBody>
      </p:sp>
      <p:pic>
        <p:nvPicPr>
          <p:cNvPr id="5" name="Рисунок 4"/>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9072" y="551308"/>
            <a:ext cx="3968190" cy="5714193"/>
          </a:xfrm>
          <a:prstGeom prst="rect">
            <a:avLst/>
          </a:prstGeom>
        </p:spPr>
      </p:pic>
    </p:spTree>
    <p:extLst>
      <p:ext uri="{BB962C8B-B14F-4D97-AF65-F5344CB8AC3E}">
        <p14:creationId xmlns:p14="http://schemas.microsoft.com/office/powerpoint/2010/main" val="38882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20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ounded Rectangle 9">
            <a:extLst>
              <a:ext uri="{FF2B5EF4-FFF2-40B4-BE49-F238E27FC236}">
                <a16:creationId xmlns:a16="http://schemas.microsoft.com/office/drawing/2014/main" id="{399797B1-9773-4249-B92F-14262A6ABA6A}"/>
              </a:ext>
            </a:extLst>
          </p:cNvPr>
          <p:cNvSpPr/>
          <p:nvPr/>
        </p:nvSpPr>
        <p:spPr>
          <a:xfrm>
            <a:off x="344129" y="107693"/>
            <a:ext cx="11503742" cy="1524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Sylfaen" pitchFamily="18" charset="0"/>
              </a:rPr>
              <a:t>One of the important tasks of project portfolio management is the determination of the priority of the included projects.</a:t>
            </a:r>
            <a:endParaRPr lang="ru-RU" sz="3600" dirty="0">
              <a:solidFill>
                <a:srgbClr val="002060"/>
              </a:solidFill>
            </a:endParaRPr>
          </a:p>
        </p:txBody>
      </p:sp>
      <p:pic>
        <p:nvPicPr>
          <p:cNvPr id="5" name="Picture 4" descr="images.gif"/>
          <p:cNvPicPr>
            <a:picLocks noChangeAspect="1"/>
          </p:cNvPicPr>
          <p:nvPr/>
        </p:nvPicPr>
        <p:blipFill>
          <a:blip r:embed="rId2"/>
          <a:stretch>
            <a:fillRect/>
          </a:stretch>
        </p:blipFill>
        <p:spPr>
          <a:xfrm>
            <a:off x="0" y="2272786"/>
            <a:ext cx="12192000" cy="4585214"/>
          </a:xfrm>
          <a:prstGeom prst="rect">
            <a:avLst/>
          </a:prstGeom>
        </p:spPr>
      </p:pic>
      <p:sp>
        <p:nvSpPr>
          <p:cNvPr id="6" name="Oval 5"/>
          <p:cNvSpPr/>
          <p:nvPr/>
        </p:nvSpPr>
        <p:spPr>
          <a:xfrm>
            <a:off x="8331201" y="2209800"/>
            <a:ext cx="1320800" cy="914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1</a:t>
            </a:r>
            <a:endParaRPr lang="ru-RU" sz="5400" b="1" dirty="0">
              <a:solidFill>
                <a:schemeClr val="tx1"/>
              </a:solidFill>
              <a:latin typeface="Sylfaen" pitchFamily="18" charset="0"/>
            </a:endParaRPr>
          </a:p>
        </p:txBody>
      </p:sp>
      <p:sp>
        <p:nvSpPr>
          <p:cNvPr id="7" name="Oval 6"/>
          <p:cNvSpPr/>
          <p:nvPr/>
        </p:nvSpPr>
        <p:spPr>
          <a:xfrm>
            <a:off x="9855200" y="2514600"/>
            <a:ext cx="1320800" cy="914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3</a:t>
            </a:r>
            <a:endParaRPr lang="ru-RU" sz="5400" b="1" dirty="0">
              <a:solidFill>
                <a:schemeClr val="tx1"/>
              </a:solidFill>
              <a:latin typeface="Sylfaen" pitchFamily="18" charset="0"/>
            </a:endParaRPr>
          </a:p>
        </p:txBody>
      </p:sp>
      <p:sp>
        <p:nvSpPr>
          <p:cNvPr id="8" name="Oval 7"/>
          <p:cNvSpPr/>
          <p:nvPr/>
        </p:nvSpPr>
        <p:spPr>
          <a:xfrm>
            <a:off x="6705601" y="1752600"/>
            <a:ext cx="1320800" cy="914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Sylfaen" pitchFamily="18" charset="0"/>
              </a:rPr>
              <a:t>2</a:t>
            </a:r>
            <a:endParaRPr lang="ru-RU" sz="5400" b="1" dirty="0">
              <a:solidFill>
                <a:schemeClr val="tx1"/>
              </a:solidFill>
              <a:latin typeface="Sylfaen" pitchFamily="18" charset="0"/>
            </a:endParaRPr>
          </a:p>
        </p:txBody>
      </p:sp>
    </p:spTree>
    <p:extLst>
      <p:ext uri="{BB962C8B-B14F-4D97-AF65-F5344CB8AC3E}">
        <p14:creationId xmlns:p14="http://schemas.microsoft.com/office/powerpoint/2010/main" val="281816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399797B1-9773-4249-B92F-14262A6ABA6A}"/>
              </a:ext>
            </a:extLst>
          </p:cNvPr>
          <p:cNvSpPr/>
          <p:nvPr/>
        </p:nvSpPr>
        <p:spPr>
          <a:xfrm>
            <a:off x="3563206" y="685800"/>
            <a:ext cx="7721600" cy="5257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rgbClr val="002060"/>
                </a:solidFill>
                <a:latin typeface="Sylfaen" pitchFamily="18" charset="0"/>
              </a:rPr>
              <a:t>If the projects included in the portfolio do not correspond to the company's strategic goal, it can be concluded that the company's resources are used inefficiently.</a:t>
            </a:r>
            <a:endParaRPr lang="ru-RU" sz="4400" dirty="0">
              <a:solidFill>
                <a:srgbClr val="002060"/>
              </a:solidFill>
            </a:endParaRPr>
          </a:p>
        </p:txBody>
      </p:sp>
      <p:pic>
        <p:nvPicPr>
          <p:cNvPr id="5" name="Рисунок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333632" y="839539"/>
            <a:ext cx="3768812" cy="4950321"/>
          </a:xfrm>
          <a:prstGeom prst="rect">
            <a:avLst/>
          </a:prstGeom>
        </p:spPr>
      </p:pic>
    </p:spTree>
    <p:extLst>
      <p:ext uri="{BB962C8B-B14F-4D97-AF65-F5344CB8AC3E}">
        <p14:creationId xmlns:p14="http://schemas.microsoft.com/office/powerpoint/2010/main" val="12730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F9A9-CE3C-4C79-9227-ACAEAF463EB5}"/>
              </a:ext>
            </a:extLst>
          </p:cNvPr>
          <p:cNvSpPr txBox="1">
            <a:spLocks/>
          </p:cNvSpPr>
          <p:nvPr/>
        </p:nvSpPr>
        <p:spPr>
          <a:xfrm>
            <a:off x="988291" y="496356"/>
            <a:ext cx="10566400" cy="558675"/>
          </a:xfrm>
          <a:prstGeom prst="rect">
            <a:avLst/>
          </a:prstGeom>
          <a:solidFill>
            <a:schemeClr val="accent1">
              <a:lumMod val="20000"/>
              <a:lumOff val="80000"/>
            </a:schemeClr>
          </a:solidFill>
        </p:spPr>
        <p:txBody>
          <a:bodyPr/>
          <a:lstStyle/>
          <a:p>
            <a:pPr lvl="0" algn="ctr" fontAlgn="auto">
              <a:spcAft>
                <a:spcPts val="0"/>
              </a:spcAft>
              <a:defRPr/>
            </a:pPr>
            <a:r>
              <a:rPr kumimoji="0" lang="en-US" sz="3200" b="1" i="0" u="none" strike="noStrike" kern="1200" cap="all" spc="0" normalizeH="0" baseline="0" noProof="0" dirty="0">
                <a:ln>
                  <a:noFill/>
                </a:ln>
                <a:solidFill>
                  <a:srgbClr val="002060"/>
                </a:solidFill>
                <a:effectLst>
                  <a:reflection blurRad="12700" stA="48000" endA="300" endPos="55000" dir="5400000" sy="-90000" algn="bl" rotWithShape="0"/>
                </a:effectLst>
                <a:uLnTx/>
                <a:uFillTx/>
                <a:latin typeface="Sylfaen" pitchFamily="18" charset="0"/>
                <a:ea typeface="+mj-ea"/>
                <a:cs typeface="+mj-cs"/>
              </a:rPr>
              <a:t>HOW THE PROJECT CAN BE PLANNED ?</a:t>
            </a:r>
          </a:p>
        </p:txBody>
      </p:sp>
      <p:pic>
        <p:nvPicPr>
          <p:cNvPr id="4" name="Picture 3">
            <a:extLst>
              <a:ext uri="{FF2B5EF4-FFF2-40B4-BE49-F238E27FC236}">
                <a16:creationId xmlns:a16="http://schemas.microsoft.com/office/drawing/2014/main" id="{47963AFD-2EFF-5B73-3C3B-E7EB3D516125}"/>
              </a:ext>
            </a:extLst>
          </p:cNvPr>
          <p:cNvPicPr>
            <a:picLocks noChangeAspect="1"/>
          </p:cNvPicPr>
          <p:nvPr/>
        </p:nvPicPr>
        <p:blipFill>
          <a:blip r:embed="rId2"/>
          <a:stretch>
            <a:fillRect/>
          </a:stretch>
        </p:blipFill>
        <p:spPr>
          <a:xfrm>
            <a:off x="988291" y="1209368"/>
            <a:ext cx="10662935" cy="5506238"/>
          </a:xfrm>
          <a:prstGeom prst="rect">
            <a:avLst/>
          </a:prstGeom>
        </p:spPr>
      </p:pic>
      <p:sp>
        <p:nvSpPr>
          <p:cNvPr id="5" name="Oval 4">
            <a:extLst>
              <a:ext uri="{FF2B5EF4-FFF2-40B4-BE49-F238E27FC236}">
                <a16:creationId xmlns:a16="http://schemas.microsoft.com/office/drawing/2014/main" id="{C9CD868A-9077-4735-6DEF-CB0B1A7E69B8}"/>
              </a:ext>
            </a:extLst>
          </p:cNvPr>
          <p:cNvSpPr/>
          <p:nvPr/>
        </p:nvSpPr>
        <p:spPr>
          <a:xfrm>
            <a:off x="1848465" y="2733369"/>
            <a:ext cx="2005781" cy="154366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6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051EE6-84DA-4132-B9B2-0BB5E70B9647}"/>
              </a:ext>
            </a:extLst>
          </p:cNvPr>
          <p:cNvPicPr>
            <a:picLocks noChangeAspect="1"/>
          </p:cNvPicPr>
          <p:nvPr/>
        </p:nvPicPr>
        <p:blipFill>
          <a:blip r:embed="rId2"/>
          <a:stretch>
            <a:fillRect/>
          </a:stretch>
        </p:blipFill>
        <p:spPr>
          <a:xfrm>
            <a:off x="786581" y="634134"/>
            <a:ext cx="10451690" cy="5520860"/>
          </a:xfrm>
          <a:prstGeom prst="rect">
            <a:avLst/>
          </a:prstGeom>
        </p:spPr>
      </p:pic>
    </p:spTree>
    <p:extLst>
      <p:ext uri="{BB962C8B-B14F-4D97-AF65-F5344CB8AC3E}">
        <p14:creationId xmlns:p14="http://schemas.microsoft.com/office/powerpoint/2010/main" val="36494959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5F9A9-CE3C-4C79-9227-ACAEAF463EB5}"/>
              </a:ext>
            </a:extLst>
          </p:cNvPr>
          <p:cNvSpPr txBox="1">
            <a:spLocks/>
          </p:cNvSpPr>
          <p:nvPr/>
        </p:nvSpPr>
        <p:spPr>
          <a:xfrm>
            <a:off x="991420" y="289879"/>
            <a:ext cx="10566400" cy="558675"/>
          </a:xfrm>
          <a:prstGeom prst="rect">
            <a:avLst/>
          </a:prstGeom>
          <a:solidFill>
            <a:schemeClr val="accent1">
              <a:lumMod val="20000"/>
              <a:lumOff val="80000"/>
            </a:schemeClr>
          </a:solidFill>
        </p:spPr>
        <p:txBody>
          <a:bodyPr/>
          <a:lstStyle/>
          <a:p>
            <a:pPr lvl="0" algn="ctr" fontAlgn="auto">
              <a:spcAft>
                <a:spcPts val="0"/>
              </a:spcAft>
              <a:defRPr/>
            </a:pPr>
            <a:r>
              <a:rPr kumimoji="0" lang="en-US" sz="3200" b="1" i="0" u="none" strike="noStrike" kern="1200" cap="all" spc="0" normalizeH="0" baseline="0" noProof="0" dirty="0">
                <a:ln>
                  <a:noFill/>
                </a:ln>
                <a:solidFill>
                  <a:srgbClr val="002060"/>
                </a:solidFill>
                <a:effectLst>
                  <a:reflection blurRad="12700" stA="48000" endA="300" endPos="55000" dir="5400000" sy="-90000" algn="bl" rotWithShape="0"/>
                </a:effectLst>
                <a:uLnTx/>
                <a:uFillTx/>
                <a:latin typeface="Sylfaen" pitchFamily="18" charset="0"/>
                <a:ea typeface="+mj-ea"/>
                <a:cs typeface="+mj-cs"/>
              </a:rPr>
              <a:t>SRUCTURE OF PROJECT CHARTER</a:t>
            </a:r>
          </a:p>
        </p:txBody>
      </p:sp>
      <p:pic>
        <p:nvPicPr>
          <p:cNvPr id="5" name="Picture 4">
            <a:extLst>
              <a:ext uri="{FF2B5EF4-FFF2-40B4-BE49-F238E27FC236}">
                <a16:creationId xmlns:a16="http://schemas.microsoft.com/office/drawing/2014/main" id="{813F594A-3657-7461-5ADD-E91A1786B02E}"/>
              </a:ext>
            </a:extLst>
          </p:cNvPr>
          <p:cNvPicPr>
            <a:picLocks noChangeAspect="1"/>
          </p:cNvPicPr>
          <p:nvPr/>
        </p:nvPicPr>
        <p:blipFill>
          <a:blip r:embed="rId2"/>
          <a:stretch>
            <a:fillRect/>
          </a:stretch>
        </p:blipFill>
        <p:spPr>
          <a:xfrm>
            <a:off x="809524" y="1004856"/>
            <a:ext cx="10930192" cy="5681079"/>
          </a:xfrm>
          <a:prstGeom prst="rect">
            <a:avLst/>
          </a:prstGeom>
        </p:spPr>
      </p:pic>
    </p:spTree>
    <p:extLst>
      <p:ext uri="{BB962C8B-B14F-4D97-AF65-F5344CB8AC3E}">
        <p14:creationId xmlns:p14="http://schemas.microsoft.com/office/powerpoint/2010/main" val="3695879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F8DF63-B32F-4CBC-B296-73AED977D35F}"/>
              </a:ext>
            </a:extLst>
          </p:cNvPr>
          <p:cNvPicPr>
            <a:picLocks noChangeAspect="1"/>
          </p:cNvPicPr>
          <p:nvPr/>
        </p:nvPicPr>
        <p:blipFill>
          <a:blip r:embed="rId2">
            <a:duotone>
              <a:schemeClr val="accent2">
                <a:shade val="45000"/>
                <a:satMod val="135000"/>
              </a:schemeClr>
              <a:prstClr val="white"/>
            </a:duotone>
          </a:blip>
          <a:stretch>
            <a:fillRect/>
          </a:stretch>
        </p:blipFill>
        <p:spPr>
          <a:xfrm>
            <a:off x="0" y="-64654"/>
            <a:ext cx="12191999" cy="6922654"/>
          </a:xfrm>
          <a:prstGeom prst="rect">
            <a:avLst/>
          </a:prstGeom>
        </p:spPr>
      </p:pic>
    </p:spTree>
    <p:extLst>
      <p:ext uri="{BB962C8B-B14F-4D97-AF65-F5344CB8AC3E}">
        <p14:creationId xmlns:p14="http://schemas.microsoft.com/office/powerpoint/2010/main" val="30082154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accent2">
                <a:lumMod val="20000"/>
                <a:lumOff val="80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259492" y="341913"/>
            <a:ext cx="11751275" cy="582290"/>
          </a:xfrm>
          <a:prstGeom prst="roundRect">
            <a:avLst/>
          </a:prstGeom>
          <a:solidFill>
            <a:schemeClr val="bg2">
              <a:lumMod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Sylfaen" pitchFamily="18" charset="0"/>
              </a:rPr>
              <a:t>The basic Definitions</a:t>
            </a:r>
            <a:endParaRPr lang="ru-RU" sz="4000" b="1" dirty="0">
              <a:solidFill>
                <a:srgbClr val="002060"/>
              </a:solidFill>
              <a:latin typeface="Sylfaen" pitchFamily="18" charset="0"/>
            </a:endParaRPr>
          </a:p>
        </p:txBody>
      </p:sp>
      <p:grpSp>
        <p:nvGrpSpPr>
          <p:cNvPr id="5" name="Группа 4"/>
          <p:cNvGrpSpPr/>
          <p:nvPr/>
        </p:nvGrpSpPr>
        <p:grpSpPr>
          <a:xfrm>
            <a:off x="586609" y="1020618"/>
            <a:ext cx="11018781" cy="5837382"/>
            <a:chOff x="394854" y="1995055"/>
            <a:chExt cx="11790218" cy="4902631"/>
          </a:xfrm>
        </p:grpSpPr>
        <p:pic>
          <p:nvPicPr>
            <p:cNvPr id="6" name="Рисунок 5"/>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8083" t="2767" r="10387" b="67007"/>
            <a:stretch/>
          </p:blipFill>
          <p:spPr>
            <a:xfrm>
              <a:off x="394854" y="1995055"/>
              <a:ext cx="11790218" cy="1676400"/>
            </a:xfrm>
            <a:prstGeom prst="rect">
              <a:avLst/>
            </a:prstGeom>
          </p:spPr>
        </p:pic>
        <p:pic>
          <p:nvPicPr>
            <p:cNvPr id="7" name="Рисунок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441" t="26808" r="66433" b="14451"/>
            <a:stretch/>
          </p:blipFill>
          <p:spPr>
            <a:xfrm>
              <a:off x="4776487" y="3474788"/>
              <a:ext cx="2704279" cy="3207837"/>
            </a:xfrm>
            <a:prstGeom prst="rect">
              <a:avLst/>
            </a:prstGeom>
          </p:spPr>
        </p:pic>
        <p:pic>
          <p:nvPicPr>
            <p:cNvPr id="8" name="Рисунок 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7063" t="25640" r="35664" b="15083"/>
            <a:stretch/>
          </p:blipFill>
          <p:spPr>
            <a:xfrm>
              <a:off x="1094511" y="3371523"/>
              <a:ext cx="3269672" cy="3327745"/>
            </a:xfrm>
            <a:prstGeom prst="rect">
              <a:avLst/>
            </a:prstGeom>
          </p:spPr>
        </p:pic>
        <p:pic>
          <p:nvPicPr>
            <p:cNvPr id="9" name="Рисунок 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8344" t="23381" r="7914" b="12074"/>
            <a:stretch/>
          </p:blipFill>
          <p:spPr>
            <a:xfrm>
              <a:off x="7775544" y="3326218"/>
              <a:ext cx="2895600" cy="3571468"/>
            </a:xfrm>
            <a:prstGeom prst="rect">
              <a:avLst/>
            </a:prstGeom>
          </p:spPr>
        </p:pic>
        <p:sp>
          <p:nvSpPr>
            <p:cNvPr id="10" name="TextBox 9"/>
            <p:cNvSpPr txBox="1"/>
            <p:nvPr/>
          </p:nvSpPr>
          <p:spPr>
            <a:xfrm flipV="1">
              <a:off x="8702948" y="4158731"/>
              <a:ext cx="856243" cy="2036618"/>
            </a:xfrm>
            <a:prstGeom prst="rect">
              <a:avLst/>
            </a:prstGeom>
            <a:noFill/>
          </p:spPr>
          <p:txBody>
            <a:bodyPr vert="vert" wrap="square" rtlCol="0">
              <a:spAutoFit/>
            </a:bodyPr>
            <a:lstStyle/>
            <a:p>
              <a:pPr algn="ctr"/>
              <a:r>
                <a:rPr lang="en-US" sz="2000" b="1" dirty="0">
                  <a:latin typeface="Sylfaen" pitchFamily="18" charset="0"/>
                  <a:cs typeface="Times New Roman" pitchFamily="18" charset="0"/>
                </a:rPr>
                <a:t>Project Manager, Team, Stakeholders</a:t>
              </a:r>
              <a:endParaRPr lang="ru-RU" sz="2000" b="1" dirty="0">
                <a:latin typeface="Sylfaen" pitchFamily="18" charset="0"/>
                <a:cs typeface="Times New Roman" pitchFamily="18" charset="0"/>
              </a:endParaRPr>
            </a:p>
          </p:txBody>
        </p:sp>
        <p:sp>
          <p:nvSpPr>
            <p:cNvPr id="11" name="TextBox 10"/>
            <p:cNvSpPr txBox="1"/>
            <p:nvPr/>
          </p:nvSpPr>
          <p:spPr>
            <a:xfrm flipV="1">
              <a:off x="1908783" y="4060397"/>
              <a:ext cx="1383163" cy="2036618"/>
            </a:xfrm>
            <a:prstGeom prst="rect">
              <a:avLst/>
            </a:prstGeom>
            <a:noFill/>
          </p:spPr>
          <p:txBody>
            <a:bodyPr vert="vert" wrap="square" rtlCol="0">
              <a:spAutoFit/>
            </a:bodyPr>
            <a:lstStyle/>
            <a:p>
              <a:pPr algn="ctr"/>
              <a:r>
                <a:rPr lang="en-US" sz="2400" b="1" dirty="0">
                  <a:latin typeface="Sylfaen" pitchFamily="18" charset="0"/>
                  <a:cs typeface="Times New Roman" pitchFamily="18" charset="0"/>
                </a:rPr>
                <a:t>What is a Project and Project Management</a:t>
              </a:r>
              <a:endParaRPr lang="ru-RU" sz="2400" b="1" dirty="0">
                <a:latin typeface="Sylfaen" pitchFamily="18" charset="0"/>
                <a:cs typeface="Times New Roman" pitchFamily="18" charset="0"/>
              </a:endParaRPr>
            </a:p>
          </p:txBody>
        </p:sp>
        <p:sp>
          <p:nvSpPr>
            <p:cNvPr id="12" name="TextBox 11"/>
            <p:cNvSpPr txBox="1"/>
            <p:nvPr/>
          </p:nvSpPr>
          <p:spPr>
            <a:xfrm flipV="1">
              <a:off x="5794288" y="4173584"/>
              <a:ext cx="592784" cy="2036618"/>
            </a:xfrm>
            <a:prstGeom prst="rect">
              <a:avLst/>
            </a:prstGeom>
            <a:noFill/>
          </p:spPr>
          <p:txBody>
            <a:bodyPr vert="vert" wrap="square" rtlCol="0">
              <a:spAutoFit/>
            </a:bodyPr>
            <a:lstStyle/>
            <a:p>
              <a:pPr algn="ctr"/>
              <a:r>
                <a:rPr lang="en-US" sz="2400" b="1" dirty="0">
                  <a:latin typeface="Sylfaen" pitchFamily="18" charset="0"/>
                  <a:cs typeface="Times New Roman" pitchFamily="18" charset="0"/>
                </a:rPr>
                <a:t>Project Life Cycle</a:t>
              </a:r>
              <a:endParaRPr lang="ru-RU" sz="2400" b="1" dirty="0">
                <a:latin typeface="Sylfaen" pitchFamily="18" charset="0"/>
                <a:cs typeface="Times New Roman" pitchFamily="18" charset="0"/>
              </a:endParaRPr>
            </a:p>
          </p:txBody>
        </p:sp>
      </p:grpSp>
    </p:spTree>
    <p:extLst>
      <p:ext uri="{BB962C8B-B14F-4D97-AF65-F5344CB8AC3E}">
        <p14:creationId xmlns:p14="http://schemas.microsoft.com/office/powerpoint/2010/main" val="80638633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7273"/>
          </a:xfrm>
          <a:prstGeom prst="rect">
            <a:avLst/>
          </a:prstGeom>
        </p:spPr>
      </p:pic>
    </p:spTree>
    <p:extLst>
      <p:ext uri="{BB962C8B-B14F-4D97-AF65-F5344CB8AC3E}">
        <p14:creationId xmlns:p14="http://schemas.microsoft.com/office/powerpoint/2010/main" val="13308378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DEF697-D763-E61F-91B6-F6229B2A8719}"/>
              </a:ext>
            </a:extLst>
          </p:cNvPr>
          <p:cNvSpPr/>
          <p:nvPr/>
        </p:nvSpPr>
        <p:spPr>
          <a:xfrm>
            <a:off x="563418" y="421846"/>
            <a:ext cx="11199885" cy="923330"/>
          </a:xfrm>
          <a:prstGeom prst="rect">
            <a:avLst/>
          </a:prstGeom>
          <a:solidFill>
            <a:schemeClr val="bg1">
              <a:lumMod val="85000"/>
            </a:schemeClr>
          </a:solidFill>
        </p:spPr>
        <p:txBody>
          <a:bodyPr wrap="square">
            <a:spAutoFit/>
          </a:bodyPr>
          <a:lstStyle/>
          <a:p>
            <a:pPr algn="ctr">
              <a:spcBef>
                <a:spcPts val="1200"/>
              </a:spcBef>
              <a:spcAft>
                <a:spcPts val="1200"/>
              </a:spcAft>
            </a:pPr>
            <a:r>
              <a:rPr lang="en-US" sz="5400" b="1" kern="50" dirty="0">
                <a:solidFill>
                  <a:schemeClr val="accent1">
                    <a:lumMod val="50000"/>
                  </a:schemeClr>
                </a:solidFill>
                <a:latin typeface="Sylfaen" panose="010A0502050306030303" pitchFamily="18" charset="0"/>
                <a:ea typeface="Times New Roman" panose="02020603050405020304" pitchFamily="18" charset="0"/>
              </a:rPr>
              <a:t>Project </a:t>
            </a:r>
            <a:r>
              <a:rPr lang="ru-RU" sz="5400" b="1" kern="50" dirty="0">
                <a:solidFill>
                  <a:schemeClr val="accent1">
                    <a:lumMod val="50000"/>
                  </a:schemeClr>
                </a:solidFill>
                <a:latin typeface="Sylfaen" panose="010A0502050306030303" pitchFamily="18" charset="0"/>
                <a:ea typeface="Times New Roman" panose="02020603050405020304" pitchFamily="18" charset="0"/>
              </a:rPr>
              <a:t> Definition </a:t>
            </a:r>
            <a:endParaRPr lang="en-US" sz="5400" b="1" kern="50" dirty="0">
              <a:solidFill>
                <a:schemeClr val="accent1">
                  <a:lumMod val="75000"/>
                </a:schemeClr>
              </a:solidFill>
              <a:latin typeface="Sylfaen" panose="010A0502050306030303" pitchFamily="18"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093E26F0-C8F4-68D7-A0D8-4C6E9A59CDA2}"/>
              </a:ext>
            </a:extLst>
          </p:cNvPr>
          <p:cNvSpPr/>
          <p:nvPr/>
        </p:nvSpPr>
        <p:spPr>
          <a:xfrm>
            <a:off x="1474839" y="2313038"/>
            <a:ext cx="9822426" cy="3392130"/>
          </a:xfrm>
          <a:prstGeom prst="roundRect">
            <a:avLst/>
          </a:prstGeom>
          <a:noFill/>
          <a:ln w="76200" cmpd="tri">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accent1">
                    <a:lumMod val="75000"/>
                  </a:schemeClr>
                </a:solidFill>
                <a:latin typeface="Sylfaen" panose="010A0502050306030303" pitchFamily="18" charset="0"/>
              </a:rPr>
              <a:t>A Project is “a temporary endeavor undertaken to create a unique product, service, or result.”    </a:t>
            </a:r>
          </a:p>
        </p:txBody>
      </p:sp>
    </p:spTree>
    <p:extLst>
      <p:ext uri="{BB962C8B-B14F-4D97-AF65-F5344CB8AC3E}">
        <p14:creationId xmlns:p14="http://schemas.microsoft.com/office/powerpoint/2010/main" val="297897981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D6DCEE"/>
        </a:solidFill>
        <a:effectLst/>
      </p:bgPr>
    </p:bg>
    <p:spTree>
      <p:nvGrpSpPr>
        <p:cNvPr id="1" name=""/>
        <p:cNvGrpSpPr/>
        <p:nvPr/>
      </p:nvGrpSpPr>
      <p:grpSpPr>
        <a:xfrm>
          <a:off x="0" y="0"/>
          <a:ext cx="0" cy="0"/>
          <a:chOff x="0" y="0"/>
          <a:chExt cx="0" cy="0"/>
        </a:xfrm>
      </p:grpSpPr>
      <p:sp>
        <p:nvSpPr>
          <p:cNvPr id="5" name="Rectangle 4"/>
          <p:cNvSpPr/>
          <p:nvPr/>
        </p:nvSpPr>
        <p:spPr>
          <a:xfrm>
            <a:off x="886691" y="199834"/>
            <a:ext cx="10650554" cy="646331"/>
          </a:xfrm>
          <a:prstGeom prst="rect">
            <a:avLst/>
          </a:prstGeom>
          <a:solidFill>
            <a:schemeClr val="accent1">
              <a:lumMod val="20000"/>
              <a:lumOff val="80000"/>
            </a:schemeClr>
          </a:solidFill>
        </p:spPr>
        <p:txBody>
          <a:bodyPr wrap="square">
            <a:spAutoFit/>
          </a:bodyPr>
          <a:lstStyle/>
          <a:p>
            <a:pPr algn="ctr">
              <a:spcBef>
                <a:spcPts val="1200"/>
              </a:spcBef>
              <a:spcAft>
                <a:spcPts val="1200"/>
              </a:spcAft>
            </a:pPr>
            <a:r>
              <a:rPr lang="en-US" sz="3600" b="1" kern="50" dirty="0">
                <a:solidFill>
                  <a:schemeClr val="accent1">
                    <a:lumMod val="75000"/>
                  </a:schemeClr>
                </a:solidFill>
                <a:latin typeface="Times New Roman" panose="02020603050405020304" pitchFamily="18" charset="0"/>
                <a:ea typeface="Times New Roman" panose="02020603050405020304" pitchFamily="18" charset="0"/>
              </a:rPr>
              <a:t>The main Features of a Project</a:t>
            </a:r>
          </a:p>
        </p:txBody>
      </p:sp>
      <p:cxnSp>
        <p:nvCxnSpPr>
          <p:cNvPr id="4" name="Straight Connector 3"/>
          <p:cNvCxnSpPr>
            <a:cxnSpLocks/>
          </p:cNvCxnSpPr>
          <p:nvPr/>
        </p:nvCxnSpPr>
        <p:spPr>
          <a:xfrm>
            <a:off x="909586" y="1081307"/>
            <a:ext cx="10650554"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764572" y="3953798"/>
            <a:ext cx="8795568" cy="2800767"/>
          </a:xfrm>
          <a:prstGeom prst="rect">
            <a:avLst/>
          </a:prstGeom>
          <a:noFill/>
        </p:spPr>
        <p:txBody>
          <a:bodyPr wrap="square" rtlCol="0">
            <a:spAutoFit/>
          </a:bodyPr>
          <a:lstStyle/>
          <a:p>
            <a:pPr marL="285750" indent="-285750">
              <a:buFont typeface="Arial" panose="020B0604020202020204" pitchFamily="34" charset="0"/>
              <a:buChar char="•"/>
            </a:pPr>
            <a:r>
              <a:rPr lang="en-US" sz="4400" b="1" dirty="0">
                <a:solidFill>
                  <a:schemeClr val="accent1">
                    <a:lumMod val="50000"/>
                  </a:schemeClr>
                </a:solidFill>
                <a:latin typeface="Times New Roman" panose="02020603050405020304" pitchFamily="18" charset="0"/>
                <a:cs typeface="Times New Roman" panose="02020603050405020304" pitchFamily="18" charset="0"/>
              </a:rPr>
              <a:t>Unique endeavor</a:t>
            </a:r>
          </a:p>
          <a:p>
            <a:pPr marL="285750" indent="-285750">
              <a:buFont typeface="Arial" panose="020B0604020202020204" pitchFamily="34" charset="0"/>
              <a:buChar char="•"/>
            </a:pPr>
            <a:r>
              <a:rPr lang="en-US" sz="4400" b="1" dirty="0">
                <a:solidFill>
                  <a:schemeClr val="accent1">
                    <a:lumMod val="50000"/>
                  </a:schemeClr>
                </a:solidFill>
                <a:latin typeface="Times New Roman" panose="02020603050405020304" pitchFamily="18" charset="0"/>
                <a:cs typeface="Times New Roman" panose="02020603050405020304" pitchFamily="18" charset="0"/>
              </a:rPr>
              <a:t>Specific goal/objective</a:t>
            </a:r>
          </a:p>
          <a:p>
            <a:pPr marL="285750" indent="-285750">
              <a:buFont typeface="Arial" panose="020B0604020202020204" pitchFamily="34" charset="0"/>
              <a:buChar char="•"/>
            </a:pPr>
            <a:r>
              <a:rPr lang="en-US" sz="4400" b="1" dirty="0">
                <a:solidFill>
                  <a:schemeClr val="accent1">
                    <a:lumMod val="50000"/>
                  </a:schemeClr>
                </a:solidFill>
                <a:latin typeface="Times New Roman" panose="02020603050405020304" pitchFamily="18" charset="0"/>
                <a:cs typeface="Times New Roman" panose="02020603050405020304" pitchFamily="18" charset="0"/>
              </a:rPr>
              <a:t>Defined beginning and end date</a:t>
            </a:r>
          </a:p>
          <a:p>
            <a:pPr marL="285750" indent="-285750">
              <a:buFont typeface="Arial" panose="020B0604020202020204" pitchFamily="34" charset="0"/>
              <a:buChar char="•"/>
            </a:pPr>
            <a:r>
              <a:rPr lang="en-US" sz="4400" b="1" dirty="0">
                <a:solidFill>
                  <a:schemeClr val="accent1">
                    <a:lumMod val="50000"/>
                  </a:schemeClr>
                </a:solidFill>
                <a:latin typeface="Times New Roman" panose="02020603050405020304" pitchFamily="18" charset="0"/>
                <a:cs typeface="Times New Roman" panose="02020603050405020304" pitchFamily="18" charset="0"/>
              </a:rPr>
              <a:t>Budget, scope and time constrains</a:t>
            </a:r>
          </a:p>
        </p:txBody>
      </p:sp>
      <p:grpSp>
        <p:nvGrpSpPr>
          <p:cNvPr id="7" name="Group 6">
            <a:extLst>
              <a:ext uri="{FF2B5EF4-FFF2-40B4-BE49-F238E27FC236}">
                <a16:creationId xmlns:a16="http://schemas.microsoft.com/office/drawing/2014/main" id="{1B1A5F94-9DEB-B84F-928D-B99830B5C8F1}"/>
              </a:ext>
            </a:extLst>
          </p:cNvPr>
          <p:cNvGrpSpPr/>
          <p:nvPr/>
        </p:nvGrpSpPr>
        <p:grpSpPr>
          <a:xfrm>
            <a:off x="4842183" y="1404208"/>
            <a:ext cx="2320173" cy="2549590"/>
            <a:chOff x="342898" y="1143000"/>
            <a:chExt cx="2667000" cy="3657600"/>
          </a:xfrm>
        </p:grpSpPr>
        <p:sp>
          <p:nvSpPr>
            <p:cNvPr id="8" name="TextBox 7">
              <a:extLst>
                <a:ext uri="{FF2B5EF4-FFF2-40B4-BE49-F238E27FC236}">
                  <a16:creationId xmlns:a16="http://schemas.microsoft.com/office/drawing/2014/main" id="{A85D63F5-0584-6010-9159-3AFCBBB29DF3}"/>
                </a:ext>
              </a:extLst>
            </p:cNvPr>
            <p:cNvSpPr txBox="1"/>
            <p:nvPr/>
          </p:nvSpPr>
          <p:spPr bwMode="auto">
            <a:xfrm>
              <a:off x="457200" y="1143000"/>
              <a:ext cx="2438400" cy="1446550"/>
            </a:xfrm>
            <a:prstGeom prst="rect">
              <a:avLst/>
            </a:prstGeom>
            <a:solidFill>
              <a:schemeClr val="bg2">
                <a:lumMod val="75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en-US" sz="2400" b="1" dirty="0"/>
            </a:p>
            <a:p>
              <a:pPr algn="ctr">
                <a:defRPr/>
              </a:pPr>
              <a:r>
                <a:rPr lang="en-US" sz="4000" b="1" dirty="0">
                  <a:solidFill>
                    <a:srgbClr val="002060"/>
                  </a:solidFill>
                  <a:latin typeface="Sylfaen" panose="010A0502050306030303" pitchFamily="18" charset="0"/>
                </a:rPr>
                <a:t>Time</a:t>
              </a:r>
            </a:p>
            <a:p>
              <a:pPr algn="ctr">
                <a:defRPr/>
              </a:pPr>
              <a:endParaRPr lang="en-US" sz="2400" b="1" dirty="0"/>
            </a:p>
          </p:txBody>
        </p:sp>
        <p:pic>
          <p:nvPicPr>
            <p:cNvPr id="9" name="Picture 8" descr="unnamed.png">
              <a:extLst>
                <a:ext uri="{FF2B5EF4-FFF2-40B4-BE49-F238E27FC236}">
                  <a16:creationId xmlns:a16="http://schemas.microsoft.com/office/drawing/2014/main" id="{B2DF8AB9-618A-5E77-2068-32CB17948685}"/>
                </a:ext>
              </a:extLst>
            </p:cNvPr>
            <p:cNvPicPr>
              <a:picLocks noChangeAspect="1"/>
            </p:cNvPicPr>
            <p:nvPr/>
          </p:nvPicPr>
          <p:blipFill>
            <a:blip r:embed="rId2"/>
            <a:stretch>
              <a:fillRect/>
            </a:stretch>
          </p:blipFill>
          <p:spPr>
            <a:xfrm>
              <a:off x="342898" y="2133600"/>
              <a:ext cx="2667000" cy="2667000"/>
            </a:xfrm>
            <a:prstGeom prst="rect">
              <a:avLst/>
            </a:prstGeom>
          </p:spPr>
        </p:pic>
      </p:grpSp>
      <p:grpSp>
        <p:nvGrpSpPr>
          <p:cNvPr id="10" name="Group 9">
            <a:extLst>
              <a:ext uri="{FF2B5EF4-FFF2-40B4-BE49-F238E27FC236}">
                <a16:creationId xmlns:a16="http://schemas.microsoft.com/office/drawing/2014/main" id="{DD6911E8-1044-CFE1-230A-C19AA511108D}"/>
              </a:ext>
            </a:extLst>
          </p:cNvPr>
          <p:cNvGrpSpPr/>
          <p:nvPr/>
        </p:nvGrpSpPr>
        <p:grpSpPr>
          <a:xfrm>
            <a:off x="1361925" y="1377506"/>
            <a:ext cx="2121301" cy="2756515"/>
            <a:chOff x="3200401" y="769950"/>
            <a:chExt cx="2438400" cy="3954450"/>
          </a:xfrm>
        </p:grpSpPr>
        <p:sp>
          <p:nvSpPr>
            <p:cNvPr id="11" name="TextBox 10">
              <a:extLst>
                <a:ext uri="{FF2B5EF4-FFF2-40B4-BE49-F238E27FC236}">
                  <a16:creationId xmlns:a16="http://schemas.microsoft.com/office/drawing/2014/main" id="{C3698063-3CC3-9C67-A098-A911C55AE1DF}"/>
                </a:ext>
              </a:extLst>
            </p:cNvPr>
            <p:cNvSpPr txBox="1"/>
            <p:nvPr/>
          </p:nvSpPr>
          <p:spPr bwMode="auto">
            <a:xfrm>
              <a:off x="3200401" y="769950"/>
              <a:ext cx="2438400" cy="1446551"/>
            </a:xfrm>
            <a:prstGeom prst="rect">
              <a:avLst/>
            </a:prstGeom>
            <a:solidFill>
              <a:schemeClr val="accent3">
                <a:lumMod val="20000"/>
                <a:lumOff val="80000"/>
              </a:schemeClr>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en-US" sz="2400" b="1" dirty="0"/>
            </a:p>
            <a:p>
              <a:pPr algn="ctr">
                <a:defRPr/>
              </a:pPr>
              <a:r>
                <a:rPr lang="en-US" sz="4000" b="1" dirty="0">
                  <a:solidFill>
                    <a:srgbClr val="002060"/>
                  </a:solidFill>
                  <a:latin typeface="Sylfaen" panose="010A0502050306030303" pitchFamily="18" charset="0"/>
                </a:rPr>
                <a:t>Goal</a:t>
              </a:r>
            </a:p>
            <a:p>
              <a:pPr algn="ctr">
                <a:defRPr/>
              </a:pPr>
              <a:endParaRPr lang="en-US" sz="2400" b="1" dirty="0"/>
            </a:p>
          </p:txBody>
        </p:sp>
        <p:pic>
          <p:nvPicPr>
            <p:cNvPr id="12" name="Picture 11" descr="bullseye-clipart-target-clipart-5.gif">
              <a:extLst>
                <a:ext uri="{FF2B5EF4-FFF2-40B4-BE49-F238E27FC236}">
                  <a16:creationId xmlns:a16="http://schemas.microsoft.com/office/drawing/2014/main" id="{5FF37E77-3961-8A4E-6E7C-5D9A59CAC69F}"/>
                </a:ext>
              </a:extLst>
            </p:cNvPr>
            <p:cNvPicPr>
              <a:picLocks noChangeAspect="1"/>
            </p:cNvPicPr>
            <p:nvPr/>
          </p:nvPicPr>
          <p:blipFill>
            <a:blip r:embed="rId3"/>
            <a:stretch>
              <a:fillRect/>
            </a:stretch>
          </p:blipFill>
          <p:spPr>
            <a:xfrm>
              <a:off x="3352800" y="2438400"/>
              <a:ext cx="2286000" cy="2286000"/>
            </a:xfrm>
            <a:prstGeom prst="rect">
              <a:avLst/>
            </a:prstGeom>
          </p:spPr>
        </p:pic>
      </p:grpSp>
      <p:grpSp>
        <p:nvGrpSpPr>
          <p:cNvPr id="13" name="Group 12">
            <a:extLst>
              <a:ext uri="{FF2B5EF4-FFF2-40B4-BE49-F238E27FC236}">
                <a16:creationId xmlns:a16="http://schemas.microsoft.com/office/drawing/2014/main" id="{F7CEE203-7677-AAD8-8E8D-C6F44FF64B4B}"/>
              </a:ext>
            </a:extLst>
          </p:cNvPr>
          <p:cNvGrpSpPr/>
          <p:nvPr/>
        </p:nvGrpSpPr>
        <p:grpSpPr>
          <a:xfrm>
            <a:off x="8123572" y="1409095"/>
            <a:ext cx="2676057" cy="2367002"/>
            <a:chOff x="5791200" y="1143000"/>
            <a:chExt cx="3076082" cy="3395662"/>
          </a:xfrm>
        </p:grpSpPr>
        <p:sp>
          <p:nvSpPr>
            <p:cNvPr id="14" name="TextBox 13">
              <a:extLst>
                <a:ext uri="{FF2B5EF4-FFF2-40B4-BE49-F238E27FC236}">
                  <a16:creationId xmlns:a16="http://schemas.microsoft.com/office/drawing/2014/main" id="{25F54F91-C945-6972-C1E0-2EC9C59209D8}"/>
                </a:ext>
              </a:extLst>
            </p:cNvPr>
            <p:cNvSpPr txBox="1"/>
            <p:nvPr/>
          </p:nvSpPr>
          <p:spPr bwMode="auto">
            <a:xfrm>
              <a:off x="6172200" y="1143000"/>
              <a:ext cx="2438400" cy="1446550"/>
            </a:xfrm>
            <a:prstGeom prst="rect">
              <a:avLst/>
            </a:prstGeom>
            <a:solidFill>
              <a:srgbClr val="66FF99"/>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endParaRPr lang="en-US" sz="2400" b="1" dirty="0"/>
            </a:p>
            <a:p>
              <a:pPr algn="ctr">
                <a:defRPr/>
              </a:pPr>
              <a:r>
                <a:rPr lang="en-US" sz="4000" b="1" dirty="0">
                  <a:solidFill>
                    <a:srgbClr val="002060"/>
                  </a:solidFill>
                  <a:latin typeface="Sylfaen" panose="010A0502050306030303" pitchFamily="18" charset="0"/>
                </a:rPr>
                <a:t>Cost</a:t>
              </a:r>
            </a:p>
            <a:p>
              <a:pPr algn="ctr">
                <a:defRPr/>
              </a:pPr>
              <a:endParaRPr lang="en-US" sz="2400" b="1" dirty="0"/>
            </a:p>
          </p:txBody>
        </p:sp>
        <p:pic>
          <p:nvPicPr>
            <p:cNvPr id="15" name="Picture 14" descr="pack-of-dollars-clipart-20.gif">
              <a:extLst>
                <a:ext uri="{FF2B5EF4-FFF2-40B4-BE49-F238E27FC236}">
                  <a16:creationId xmlns:a16="http://schemas.microsoft.com/office/drawing/2014/main" id="{1F38AF79-614B-65B1-31F5-C65C753293FB}"/>
                </a:ext>
              </a:extLst>
            </p:cNvPr>
            <p:cNvPicPr>
              <a:picLocks noChangeAspect="1"/>
            </p:cNvPicPr>
            <p:nvPr/>
          </p:nvPicPr>
          <p:blipFill>
            <a:blip r:embed="rId4"/>
            <a:stretch>
              <a:fillRect/>
            </a:stretch>
          </p:blipFill>
          <p:spPr>
            <a:xfrm>
              <a:off x="5791200" y="2514600"/>
              <a:ext cx="3076082" cy="2024062"/>
            </a:xfrm>
            <a:prstGeom prst="rect">
              <a:avLst/>
            </a:prstGeom>
          </p:spPr>
        </p:pic>
      </p:grpSp>
    </p:spTree>
    <p:extLst>
      <p:ext uri="{BB962C8B-B14F-4D97-AF65-F5344CB8AC3E}">
        <p14:creationId xmlns:p14="http://schemas.microsoft.com/office/powerpoint/2010/main" val="14615586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47A963-53E0-44AF-AF13-963FE676C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5B1FD9-3BB6-4DA9-A089-3B68C2323D4F}">
  <ds:schemaRefs>
    <ds:schemaRef ds:uri="http://schemas.openxmlformats.org/package/2006/metadata/core-properties"/>
    <ds:schemaRef ds:uri="http://schemas.microsoft.com/office/2006/metadata/properties"/>
    <ds:schemaRef ds:uri="http://purl.org/dc/elements/1.1/"/>
    <ds:schemaRef ds:uri="http://purl.org/dc/terms/"/>
    <ds:schemaRef ds:uri="http://schemas.microsoft.com/office/2006/documentManagement/types"/>
    <ds:schemaRef ds:uri="71af3243-3dd4-4a8d-8c0d-dd76da1f02a5"/>
    <ds:schemaRef ds:uri="http://schemas.microsoft.com/office/infopath/2007/PartnerControls"/>
    <ds:schemaRef ds:uri="http://www.w3.org/XML/1998/namespace"/>
    <ds:schemaRef ds:uri="16c05727-aa75-4e4a-9b5f-8a80a1165891"/>
    <ds:schemaRef ds:uri="http://purl.org/dc/dcmitype/"/>
  </ds:schemaRefs>
</ds:datastoreItem>
</file>

<file path=customXml/itemProps3.xml><?xml version="1.0" encoding="utf-8"?>
<ds:datastoreItem xmlns:ds="http://schemas.openxmlformats.org/officeDocument/2006/customXml" ds:itemID="{638A3B04-B0F3-4C12-A722-52B5CF6D9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1670</TotalTime>
  <Words>1189</Words>
  <Application>Microsoft Office PowerPoint</Application>
  <PresentationFormat>Widescreen</PresentationFormat>
  <Paragraphs>188</Paragraphs>
  <Slides>57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Aharoni</vt:lpstr>
      <vt:lpstr>Arial</vt:lpstr>
      <vt:lpstr>Century Gothic</vt:lpstr>
      <vt:lpstr>Sylfaen</vt:lpstr>
      <vt:lpstr>Times New Roman</vt:lpstr>
      <vt:lpstr>Wingdings</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THREE COMPONENTS FORM THE TRIANGLE OF PROJECT MANAGEMENT CONSTRAINTS</vt:lpstr>
      <vt:lpstr> CONSTRAINT COMPONENTS ARE INTERCONNECTED AND INTERACT WITH EACH OTHER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NUACA SAH Project: Achievements in 2021 (Monitoring Meeting)</dc:title>
  <dc:creator>Irina Vanyan</dc:creator>
  <cp:lastModifiedBy>Irina Vanyan</cp:lastModifiedBy>
  <cp:revision>86</cp:revision>
  <dcterms:created xsi:type="dcterms:W3CDTF">2021-11-02T07:33:58Z</dcterms:created>
  <dcterms:modified xsi:type="dcterms:W3CDTF">2022-07-14T10:33:51Z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