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7"/>
  </p:handoutMasterIdLst>
  <p:sldIdLst>
    <p:sldId id="256" r:id="rId2"/>
    <p:sldId id="281" r:id="rId3"/>
    <p:sldId id="439" r:id="rId4"/>
    <p:sldId id="283" r:id="rId5"/>
    <p:sldId id="395" r:id="rId6"/>
    <p:sldId id="396"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26" r:id="rId26"/>
    <p:sldId id="385" r:id="rId27"/>
    <p:sldId id="417" r:id="rId28"/>
    <p:sldId id="416" r:id="rId29"/>
    <p:sldId id="418" r:id="rId30"/>
    <p:sldId id="419" r:id="rId31"/>
    <p:sldId id="423" r:id="rId32"/>
    <p:sldId id="422" r:id="rId33"/>
    <p:sldId id="421" r:id="rId34"/>
    <p:sldId id="437" r:id="rId35"/>
    <p:sldId id="443" r:id="rId36"/>
    <p:sldId id="440" r:id="rId37"/>
    <p:sldId id="441" r:id="rId38"/>
    <p:sldId id="442" r:id="rId39"/>
    <p:sldId id="444" r:id="rId40"/>
    <p:sldId id="450" r:id="rId41"/>
    <p:sldId id="451" r:id="rId42"/>
    <p:sldId id="347" r:id="rId43"/>
    <p:sldId id="348" r:id="rId44"/>
    <p:sldId id="424" r:id="rId45"/>
    <p:sldId id="425" r:id="rId46"/>
    <p:sldId id="452" r:id="rId47"/>
    <p:sldId id="453" r:id="rId48"/>
    <p:sldId id="427" r:id="rId49"/>
    <p:sldId id="428" r:id="rId50"/>
    <p:sldId id="353" r:id="rId51"/>
    <p:sldId id="478" r:id="rId52"/>
    <p:sldId id="473" r:id="rId53"/>
    <p:sldId id="474" r:id="rId54"/>
    <p:sldId id="475" r:id="rId55"/>
    <p:sldId id="476" r:id="rId56"/>
    <p:sldId id="477" r:id="rId57"/>
    <p:sldId id="390" r:id="rId58"/>
    <p:sldId id="472" r:id="rId59"/>
    <p:sldId id="481" r:id="rId60"/>
    <p:sldId id="482" r:id="rId61"/>
    <p:sldId id="454" r:id="rId62"/>
    <p:sldId id="354" r:id="rId63"/>
    <p:sldId id="466" r:id="rId64"/>
    <p:sldId id="467" r:id="rId65"/>
    <p:sldId id="479" r:id="rId66"/>
    <p:sldId id="486" r:id="rId67"/>
    <p:sldId id="504" r:id="rId68"/>
    <p:sldId id="480" r:id="rId69"/>
    <p:sldId id="462" r:id="rId70"/>
    <p:sldId id="483" r:id="rId71"/>
    <p:sldId id="463" r:id="rId72"/>
    <p:sldId id="469" r:id="rId73"/>
    <p:sldId id="470" r:id="rId74"/>
    <p:sldId id="438" r:id="rId75"/>
    <p:sldId id="392" r:id="rId76"/>
    <p:sldId id="499" r:id="rId77"/>
    <p:sldId id="500" r:id="rId78"/>
    <p:sldId id="433" r:id="rId79"/>
    <p:sldId id="456" r:id="rId80"/>
    <p:sldId id="455" r:id="rId81"/>
    <p:sldId id="366" r:id="rId82"/>
    <p:sldId id="457" r:id="rId83"/>
    <p:sldId id="458" r:id="rId84"/>
    <p:sldId id="459" r:id="rId85"/>
    <p:sldId id="446" r:id="rId86"/>
    <p:sldId id="445" r:id="rId87"/>
    <p:sldId id="461" r:id="rId88"/>
    <p:sldId id="460" r:id="rId89"/>
    <p:sldId id="489" r:id="rId90"/>
    <p:sldId id="484" r:id="rId91"/>
    <p:sldId id="492" r:id="rId92"/>
    <p:sldId id="498" r:id="rId93"/>
    <p:sldId id="485" r:id="rId94"/>
    <p:sldId id="496" r:id="rId95"/>
    <p:sldId id="494" r:id="rId96"/>
    <p:sldId id="495" r:id="rId97"/>
    <p:sldId id="497" r:id="rId98"/>
    <p:sldId id="487" r:id="rId99"/>
    <p:sldId id="488" r:id="rId100"/>
    <p:sldId id="501" r:id="rId101"/>
    <p:sldId id="502" r:id="rId102"/>
    <p:sldId id="383" r:id="rId103"/>
    <p:sldId id="490" r:id="rId104"/>
    <p:sldId id="340" r:id="rId105"/>
    <p:sldId id="503"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22DD"/>
    <a:srgbClr val="FF6600"/>
    <a:srgbClr val="A6850E"/>
    <a:srgbClr val="900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varScale="1">
        <p:scale>
          <a:sx n="83" d="100"/>
          <a:sy n="83" d="100"/>
        </p:scale>
        <p:origin x="432" y="67"/>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BF6C69-78F9-4C53-9795-5D7E09F86B83}" type="datetimeFigureOut">
              <a:rPr lang="ru-RU" smtClean="0"/>
              <a:pPr/>
              <a:t>13.05.2022</a:t>
            </a:fld>
            <a:endParaRPr lang="ru-R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B23796-8157-46F1-B546-A9046EEC33B6}"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456850-391C-43BE-9E16-B535F46AB4B9}"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A0914-D900-4A9F-A73E-CA845F0B9F40}" type="slidenum">
              <a:rPr lang="en-US" smtClean="0"/>
              <a:pPr/>
              <a:t>‹#›</a:t>
            </a:fld>
            <a:endParaRPr lang="en-US"/>
          </a:p>
        </p:txBody>
      </p:sp>
    </p:spTree>
    <p:extLst>
      <p:ext uri="{BB962C8B-B14F-4D97-AF65-F5344CB8AC3E}">
        <p14:creationId xmlns:p14="http://schemas.microsoft.com/office/powerpoint/2010/main" val="3691151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56850-391C-43BE-9E16-B535F46AB4B9}"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A0914-D900-4A9F-A73E-CA845F0B9F40}" type="slidenum">
              <a:rPr lang="en-US" smtClean="0"/>
              <a:pPr/>
              <a:t>‹#›</a:t>
            </a:fld>
            <a:endParaRPr lang="en-US"/>
          </a:p>
        </p:txBody>
      </p:sp>
    </p:spTree>
    <p:extLst>
      <p:ext uri="{BB962C8B-B14F-4D97-AF65-F5344CB8AC3E}">
        <p14:creationId xmlns:p14="http://schemas.microsoft.com/office/powerpoint/2010/main" val="98020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56850-391C-43BE-9E16-B535F46AB4B9}"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A0914-D900-4A9F-A73E-CA845F0B9F40}" type="slidenum">
              <a:rPr lang="en-US" smtClean="0"/>
              <a:pPr/>
              <a:t>‹#›</a:t>
            </a:fld>
            <a:endParaRPr lang="en-US"/>
          </a:p>
        </p:txBody>
      </p:sp>
    </p:spTree>
    <p:extLst>
      <p:ext uri="{BB962C8B-B14F-4D97-AF65-F5344CB8AC3E}">
        <p14:creationId xmlns:p14="http://schemas.microsoft.com/office/powerpoint/2010/main" val="426426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56850-391C-43BE-9E16-B535F46AB4B9}"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A0914-D900-4A9F-A73E-CA845F0B9F40}" type="slidenum">
              <a:rPr lang="en-US" smtClean="0"/>
              <a:pPr/>
              <a:t>‹#›</a:t>
            </a:fld>
            <a:endParaRPr lang="en-US"/>
          </a:p>
        </p:txBody>
      </p:sp>
    </p:spTree>
    <p:extLst>
      <p:ext uri="{BB962C8B-B14F-4D97-AF65-F5344CB8AC3E}">
        <p14:creationId xmlns:p14="http://schemas.microsoft.com/office/powerpoint/2010/main" val="77000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456850-391C-43BE-9E16-B535F46AB4B9}"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A0914-D900-4A9F-A73E-CA845F0B9F40}" type="slidenum">
              <a:rPr lang="en-US" smtClean="0"/>
              <a:pPr/>
              <a:t>‹#›</a:t>
            </a:fld>
            <a:endParaRPr lang="en-US"/>
          </a:p>
        </p:txBody>
      </p:sp>
    </p:spTree>
    <p:extLst>
      <p:ext uri="{BB962C8B-B14F-4D97-AF65-F5344CB8AC3E}">
        <p14:creationId xmlns:p14="http://schemas.microsoft.com/office/powerpoint/2010/main" val="11079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456850-391C-43BE-9E16-B535F46AB4B9}" type="datetimeFigureOut">
              <a:rPr lang="en-US" smtClean="0"/>
              <a:pPr/>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A0914-D900-4A9F-A73E-CA845F0B9F40}" type="slidenum">
              <a:rPr lang="en-US" smtClean="0"/>
              <a:pPr/>
              <a:t>‹#›</a:t>
            </a:fld>
            <a:endParaRPr lang="en-US"/>
          </a:p>
        </p:txBody>
      </p:sp>
    </p:spTree>
    <p:extLst>
      <p:ext uri="{BB962C8B-B14F-4D97-AF65-F5344CB8AC3E}">
        <p14:creationId xmlns:p14="http://schemas.microsoft.com/office/powerpoint/2010/main" val="304572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456850-391C-43BE-9E16-B535F46AB4B9}" type="datetimeFigureOut">
              <a:rPr lang="en-US" smtClean="0"/>
              <a:pPr/>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EA0914-D900-4A9F-A73E-CA845F0B9F40}" type="slidenum">
              <a:rPr lang="en-US" smtClean="0"/>
              <a:pPr/>
              <a:t>‹#›</a:t>
            </a:fld>
            <a:endParaRPr lang="en-US"/>
          </a:p>
        </p:txBody>
      </p:sp>
    </p:spTree>
    <p:extLst>
      <p:ext uri="{BB962C8B-B14F-4D97-AF65-F5344CB8AC3E}">
        <p14:creationId xmlns:p14="http://schemas.microsoft.com/office/powerpoint/2010/main" val="223469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456850-391C-43BE-9E16-B535F46AB4B9}" type="datetimeFigureOut">
              <a:rPr lang="en-US" smtClean="0"/>
              <a:pPr/>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A0914-D900-4A9F-A73E-CA845F0B9F40}" type="slidenum">
              <a:rPr lang="en-US" smtClean="0"/>
              <a:pPr/>
              <a:t>‹#›</a:t>
            </a:fld>
            <a:endParaRPr lang="en-US"/>
          </a:p>
        </p:txBody>
      </p:sp>
    </p:spTree>
    <p:extLst>
      <p:ext uri="{BB962C8B-B14F-4D97-AF65-F5344CB8AC3E}">
        <p14:creationId xmlns:p14="http://schemas.microsoft.com/office/powerpoint/2010/main" val="75092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56850-391C-43BE-9E16-B535F46AB4B9}" type="datetimeFigureOut">
              <a:rPr lang="en-US" smtClean="0"/>
              <a:pPr/>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EA0914-D900-4A9F-A73E-CA845F0B9F40}" type="slidenum">
              <a:rPr lang="en-US" smtClean="0"/>
              <a:pPr/>
              <a:t>‹#›</a:t>
            </a:fld>
            <a:endParaRPr lang="en-US"/>
          </a:p>
        </p:txBody>
      </p:sp>
    </p:spTree>
    <p:extLst>
      <p:ext uri="{BB962C8B-B14F-4D97-AF65-F5344CB8AC3E}">
        <p14:creationId xmlns:p14="http://schemas.microsoft.com/office/powerpoint/2010/main" val="258860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456850-391C-43BE-9E16-B535F46AB4B9}" type="datetimeFigureOut">
              <a:rPr lang="en-US" smtClean="0"/>
              <a:pPr/>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A0914-D900-4A9F-A73E-CA845F0B9F40}" type="slidenum">
              <a:rPr lang="en-US" smtClean="0"/>
              <a:pPr/>
              <a:t>‹#›</a:t>
            </a:fld>
            <a:endParaRPr lang="en-US"/>
          </a:p>
        </p:txBody>
      </p:sp>
    </p:spTree>
    <p:extLst>
      <p:ext uri="{BB962C8B-B14F-4D97-AF65-F5344CB8AC3E}">
        <p14:creationId xmlns:p14="http://schemas.microsoft.com/office/powerpoint/2010/main" val="151706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456850-391C-43BE-9E16-B535F46AB4B9}" type="datetimeFigureOut">
              <a:rPr lang="en-US" smtClean="0"/>
              <a:pPr/>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A0914-D900-4A9F-A73E-CA845F0B9F40}" type="slidenum">
              <a:rPr lang="en-US" smtClean="0"/>
              <a:pPr/>
              <a:t>‹#›</a:t>
            </a:fld>
            <a:endParaRPr lang="en-US"/>
          </a:p>
        </p:txBody>
      </p:sp>
    </p:spTree>
    <p:extLst>
      <p:ext uri="{BB962C8B-B14F-4D97-AF65-F5344CB8AC3E}">
        <p14:creationId xmlns:p14="http://schemas.microsoft.com/office/powerpoint/2010/main" val="104255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56850-391C-43BE-9E16-B535F46AB4B9}" type="datetimeFigureOut">
              <a:rPr lang="en-US" smtClean="0"/>
              <a:pPr/>
              <a:t>5/13/2022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A0914-D900-4A9F-A73E-CA845F0B9F40}" type="slidenum">
              <a:rPr lang="en-US" smtClean="0"/>
              <a:pPr/>
              <a:t>‹#›</a:t>
            </a:fld>
            <a:endParaRPr lang="en-US"/>
          </a:p>
        </p:txBody>
      </p:sp>
    </p:spTree>
    <p:extLst>
      <p:ext uri="{BB962C8B-B14F-4D97-AF65-F5344CB8AC3E}">
        <p14:creationId xmlns:p14="http://schemas.microsoft.com/office/powerpoint/2010/main" val="2977272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irinavanyan@gmail.com" TargetMode="Externa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pmi.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6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hyperthot.com/pm_fazes.htm" TargetMode="External"/><Relationship Id="rId2" Type="http://schemas.openxmlformats.org/officeDocument/2006/relationships/hyperlink" Target="http://www.hraconsulting-ltd.co.uk/project-management-book-0101.htm" TargetMode="External"/><Relationship Id="rId1" Type="http://schemas.openxmlformats.org/officeDocument/2006/relationships/slideLayout" Target="../slideLayouts/slideLayout2.xml"/><Relationship Id="rId6" Type="http://schemas.openxmlformats.org/officeDocument/2006/relationships/hyperlink" Target="https://www.lucidchart.com/blog/how-to-create-a-work-breakdown-structure-and-why-you-should" TargetMode="External"/><Relationship Id="rId5" Type="http://schemas.openxmlformats.org/officeDocument/2006/relationships/hyperlink" Target="http://www.method123.com/project-management-kit.php?AID=066976" TargetMode="External"/><Relationship Id="rId4" Type="http://schemas.openxmlformats.org/officeDocument/2006/relationships/hyperlink" Target="http://www.visitask.com/project-life-cycle.asp"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73891" y="1558550"/>
            <a:ext cx="9309745" cy="3016210"/>
          </a:xfrm>
          <a:prstGeom prst="rect">
            <a:avLst/>
          </a:prstGeom>
        </p:spPr>
        <p:txBody>
          <a:bodyPr wrap="square">
            <a:spAutoFit/>
          </a:bodyPr>
          <a:lstStyle/>
          <a:p>
            <a:r>
              <a:rPr lang="en-US" sz="3600" b="1" kern="50" dirty="0">
                <a:solidFill>
                  <a:srgbClr val="000000"/>
                </a:solidFill>
                <a:latin typeface="Times New Roman" panose="02020603050405020304" pitchFamily="18" charset="0"/>
                <a:ea typeface="Times New Roman" panose="02020603050405020304" pitchFamily="18" charset="0"/>
              </a:rPr>
              <a:t>Course</a:t>
            </a:r>
            <a:r>
              <a:rPr lang="x-none" sz="3600" b="1" kern="50" dirty="0">
                <a:solidFill>
                  <a:srgbClr val="000000"/>
                </a:solidFill>
                <a:latin typeface="Times New Roman" panose="02020603050405020304" pitchFamily="18" charset="0"/>
                <a:ea typeface="Times New Roman" panose="02020603050405020304" pitchFamily="18" charset="0"/>
              </a:rPr>
              <a:t>: </a:t>
            </a:r>
            <a:r>
              <a:rPr lang="en-US" sz="3600" b="1" kern="50" dirty="0">
                <a:solidFill>
                  <a:srgbClr val="000000"/>
                </a:solidFill>
                <a:latin typeface="Times New Roman" panose="02020603050405020304" pitchFamily="18" charset="0"/>
                <a:ea typeface="Times New Roman" panose="02020603050405020304" pitchFamily="18" charset="0"/>
              </a:rPr>
              <a:t>Project Management for Architects </a:t>
            </a:r>
          </a:p>
          <a:p>
            <a:pPr algn="ctr"/>
            <a:endParaRPr lang="en-US" sz="3200" b="1" kern="50" dirty="0">
              <a:solidFill>
                <a:srgbClr val="000000"/>
              </a:solidFill>
              <a:latin typeface="Times New Roman" panose="02020603050405020304" pitchFamily="18" charset="0"/>
              <a:ea typeface="Times New Roman" panose="02020603050405020304" pitchFamily="18" charset="0"/>
            </a:endParaRPr>
          </a:p>
          <a:p>
            <a:pPr algn="ctr"/>
            <a:r>
              <a:rPr lang="en-US" sz="3200" b="1" kern="50" dirty="0">
                <a:solidFill>
                  <a:srgbClr val="000000"/>
                </a:solidFill>
                <a:latin typeface="Times New Roman" panose="02020603050405020304" pitchFamily="18" charset="0"/>
                <a:ea typeface="Times New Roman" panose="02020603050405020304" pitchFamily="18" charset="0"/>
              </a:rPr>
              <a:t>Introduction</a:t>
            </a:r>
          </a:p>
          <a:p>
            <a:r>
              <a:rPr lang="x-none" b="1" kern="50" dirty="0">
                <a:solidFill>
                  <a:srgbClr val="000000"/>
                </a:solidFill>
                <a:latin typeface="Times New Roman" panose="02020603050405020304" pitchFamily="18" charset="0"/>
                <a:ea typeface="Times New Roman" panose="02020603050405020304" pitchFamily="18" charset="0"/>
              </a:rPr>
              <a:t> </a:t>
            </a:r>
            <a:endParaRPr lang="en-US" sz="2400" b="1" kern="50" dirty="0">
              <a:solidFill>
                <a:srgbClr val="000000"/>
              </a:solidFill>
              <a:latin typeface="Times New Roman" panose="02020603050405020304" pitchFamily="18" charset="0"/>
              <a:ea typeface="Times New Roman" panose="02020603050405020304" pitchFamily="18" charset="0"/>
            </a:endParaRPr>
          </a:p>
          <a:p>
            <a:endParaRPr lang="en-US" sz="2400" b="1" dirty="0">
              <a:latin typeface="Times New Roman" panose="02020603050405020304" pitchFamily="18" charset="0"/>
              <a:ea typeface="Cambria" panose="02040503050406030204" pitchFamily="18" charset="0"/>
              <a:cs typeface="Times New Roman" panose="02020603050405020304" pitchFamily="18" charset="0"/>
            </a:endParaRPr>
          </a:p>
          <a:p>
            <a:r>
              <a:rPr lang="en-US" sz="2400" b="1" dirty="0">
                <a:latin typeface="Times New Roman" panose="02020603050405020304" pitchFamily="18" charset="0"/>
                <a:ea typeface="Cambria" panose="02040503050406030204" pitchFamily="18" charset="0"/>
                <a:cs typeface="Times New Roman" panose="02020603050405020304" pitchFamily="18" charset="0"/>
              </a:rPr>
              <a:t>Master Degree level</a:t>
            </a:r>
          </a:p>
          <a:p>
            <a:r>
              <a:rPr lang="en-US" sz="2400" b="1" dirty="0">
                <a:latin typeface="Times New Roman" panose="02020603050405020304" pitchFamily="18" charset="0"/>
                <a:ea typeface="Cambria" panose="02040503050406030204" pitchFamily="18" charset="0"/>
                <a:cs typeface="Times New Roman" panose="02020603050405020304" pitchFamily="18" charset="0"/>
              </a:rPr>
              <a:t>ETCS: 2 Credits </a:t>
            </a:r>
            <a:endParaRPr lang="en-US" sz="24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1857019" y="5062158"/>
            <a:ext cx="9889066" cy="1477328"/>
          </a:xfrm>
          <a:prstGeom prst="rect">
            <a:avLst/>
          </a:prstGeom>
        </p:spPr>
        <p:txBody>
          <a:bodyPr wrap="square">
            <a:spAutoFit/>
          </a:bodyPr>
          <a:lstStyle/>
          <a:p>
            <a:pPr>
              <a:spcBef>
                <a:spcPts val="1200"/>
              </a:spcBef>
              <a:spcAft>
                <a:spcPts val="1200"/>
              </a:spcAft>
            </a:pPr>
            <a:r>
              <a:rPr lang="x-none" sz="3200" b="1" kern="50" dirty="0">
                <a:solidFill>
                  <a:srgbClr val="000000"/>
                </a:solidFill>
                <a:latin typeface="Times New Roman" panose="02020603050405020304" pitchFamily="18" charset="0"/>
                <a:ea typeface="Times New Roman" panose="02020603050405020304" pitchFamily="18" charset="0"/>
              </a:rPr>
              <a:t>Instructor Information</a:t>
            </a:r>
            <a:endParaRPr lang="en-US" sz="3200" b="1" kern="50" dirty="0">
              <a:solidFill>
                <a:srgbClr val="000000"/>
              </a:solidFill>
              <a:latin typeface="Times New Roman" panose="02020603050405020304" pitchFamily="18" charset="0"/>
              <a:ea typeface="Times New Roman" panose="02020603050405020304" pitchFamily="18" charset="0"/>
            </a:endParaRPr>
          </a:p>
          <a:p>
            <a:pPr marL="406400" marR="0">
              <a:spcBef>
                <a:spcPts val="0"/>
              </a:spcBef>
              <a:spcAft>
                <a:spcPts val="0"/>
              </a:spcAft>
            </a:pPr>
            <a:r>
              <a:rPr lang="en-US" sz="2400" b="1" kern="5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Instructor: Ms. Irina Vanyan, PhD in Economics, Associate Professor</a:t>
            </a:r>
            <a:endParaRPr lang="en-US" sz="2400" dirty="0">
              <a:latin typeface="Verdana" panose="020B0604030504040204" pitchFamily="34" charset="0"/>
              <a:ea typeface="Cambria" panose="02040503050406030204" pitchFamily="18" charset="0"/>
              <a:cs typeface="Times New Roman" panose="02020603050405020304" pitchFamily="18" charset="0"/>
            </a:endParaRPr>
          </a:p>
          <a:p>
            <a:pPr marL="406400" marR="0">
              <a:spcBef>
                <a:spcPts val="0"/>
              </a:spcBef>
              <a:spcAft>
                <a:spcPts val="0"/>
              </a:spcAft>
            </a:pPr>
            <a:r>
              <a:rPr lang="en-US" sz="2400" b="1" kern="5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E-mail:</a:t>
            </a:r>
            <a:r>
              <a:rPr lang="en-US" sz="2400" kern="5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5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hlinkClick r:id="rId2"/>
              </a:rPr>
              <a:t>irinavanyan@gmail.com</a:t>
            </a:r>
            <a:r>
              <a:rPr lang="en-US" sz="2400" kern="5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endParaRPr lang="en-US" sz="2400" dirty="0">
              <a:effectLst/>
              <a:latin typeface="Verdana" panose="020B0604030504040204" pitchFamily="34" charset="0"/>
              <a:ea typeface="Cambria" panose="02040503050406030204" pitchFamily="18" charset="0"/>
              <a:cs typeface="Times New Roman" panose="02020603050405020304" pitchFamily="18" charset="0"/>
            </a:endParaRPr>
          </a:p>
        </p:txBody>
      </p:sp>
      <p:cxnSp>
        <p:nvCxnSpPr>
          <p:cNvPr id="1024" name="Straight Connector 1023"/>
          <p:cNvCxnSpPr/>
          <p:nvPr/>
        </p:nvCxnSpPr>
        <p:spPr>
          <a:xfrm>
            <a:off x="900332" y="4707655"/>
            <a:ext cx="10332112" cy="0"/>
          </a:xfrm>
          <a:prstGeom prst="line">
            <a:avLst/>
          </a:prstGeom>
          <a:ln w="44450"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2D871E-6CC5-0C70-4059-4E41E37486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4220" y="140257"/>
            <a:ext cx="3793744" cy="1185060"/>
          </a:xfrm>
          <a:prstGeom prst="rect">
            <a:avLst/>
          </a:prstGeom>
        </p:spPr>
      </p:pic>
      <p:pic>
        <p:nvPicPr>
          <p:cNvPr id="13" name="Google Shape;89;p1">
            <a:extLst>
              <a:ext uri="{FF2B5EF4-FFF2-40B4-BE49-F238E27FC236}">
                <a16:creationId xmlns:a16="http://schemas.microsoft.com/office/drawing/2014/main" id="{108CB558-2FF6-229F-4C86-3C87D1E60C2D}"/>
              </a:ext>
            </a:extLst>
          </p:cNvPr>
          <p:cNvPicPr preferRelativeResize="0"/>
          <p:nvPr/>
        </p:nvPicPr>
        <p:blipFill rotWithShape="1">
          <a:blip r:embed="rId4">
            <a:alphaModFix/>
          </a:blip>
          <a:srcRect/>
          <a:stretch/>
        </p:blipFill>
        <p:spPr>
          <a:xfrm>
            <a:off x="4295437" y="207463"/>
            <a:ext cx="3541901" cy="795647"/>
          </a:xfrm>
          <a:prstGeom prst="rect">
            <a:avLst/>
          </a:prstGeom>
          <a:noFill/>
          <a:ln>
            <a:noFill/>
          </a:ln>
        </p:spPr>
      </p:pic>
      <p:pic>
        <p:nvPicPr>
          <p:cNvPr id="14" name="Рисунок 14" descr="Изображение выглядит как снимок экрана&#10;&#10;Автоматически созданное описание">
            <a:extLst>
              <a:ext uri="{FF2B5EF4-FFF2-40B4-BE49-F238E27FC236}">
                <a16:creationId xmlns:a16="http://schemas.microsoft.com/office/drawing/2014/main" id="{E7DFA682-DE5E-5576-1C71-1076C3BBCE5E}"/>
              </a:ext>
            </a:extLst>
          </p:cNvPr>
          <p:cNvPicPr>
            <a:picLocks noChangeAspect="1"/>
          </p:cNvPicPr>
          <p:nvPr/>
        </p:nvPicPr>
        <p:blipFill rotWithShape="1">
          <a:blip r:embed="rId5">
            <a:extLst>
              <a:ext uri="{28A0092B-C50C-407E-A947-70E740481C1C}">
                <a14:useLocalDpi xmlns:a14="http://schemas.microsoft.com/office/drawing/2010/main" val="0"/>
              </a:ext>
            </a:extLst>
          </a:blip>
          <a:srcRect l="54106" t="4375" r="18438" b="80125"/>
          <a:stretch/>
        </p:blipFill>
        <p:spPr>
          <a:xfrm>
            <a:off x="361242" y="140257"/>
            <a:ext cx="3611668" cy="1027803"/>
          </a:xfrm>
          <a:prstGeom prst="rect">
            <a:avLst/>
          </a:prstGeom>
        </p:spPr>
      </p:pic>
    </p:spTree>
    <p:extLst>
      <p:ext uri="{BB962C8B-B14F-4D97-AF65-F5344CB8AC3E}">
        <p14:creationId xmlns:p14="http://schemas.microsoft.com/office/powerpoint/2010/main" val="127066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26608"/>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How Students will meet the Objectives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Course Methodology</a:t>
            </a:r>
          </a:p>
        </p:txBody>
      </p:sp>
      <p:sp>
        <p:nvSpPr>
          <p:cNvPr id="3" name="Content Placeholder 2"/>
          <p:cNvSpPr>
            <a:spLocks noGrp="1"/>
          </p:cNvSpPr>
          <p:nvPr>
            <p:ph idx="1"/>
          </p:nvPr>
        </p:nvSpPr>
        <p:spPr>
          <a:xfrm>
            <a:off x="838200" y="1724025"/>
            <a:ext cx="10515600" cy="4351338"/>
          </a:xfrm>
        </p:spPr>
        <p:txBody>
          <a:bodyPr>
            <a:normAutofit fontScale="92500" lnSpcReduction="20000"/>
          </a:bodyPr>
          <a:lstStyle/>
          <a:p>
            <a:pPr marL="0" indent="0">
              <a:buNone/>
            </a:pPr>
            <a:r>
              <a:rPr lang="en-US" sz="3600" dirty="0">
                <a:latin typeface="Times New Roman" panose="02020603050405020304" pitchFamily="18" charset="0"/>
                <a:cs typeface="Times New Roman" panose="02020603050405020304" pitchFamily="18" charset="0"/>
              </a:rPr>
              <a:t>Through a combination of the following activities in this course:</a:t>
            </a:r>
          </a:p>
          <a:p>
            <a:pPr marL="0" lvl="0" indent="0">
              <a:buNone/>
            </a:pPr>
            <a:endParaRPr lang="en-US" sz="3600" dirty="0">
              <a:latin typeface="Times New Roman" panose="02020603050405020304" pitchFamily="18" charset="0"/>
              <a:cs typeface="Times New Roman" panose="02020603050405020304" pitchFamily="18" charset="0"/>
            </a:endParaRPr>
          </a:p>
          <a:p>
            <a:pPr lvl="0"/>
            <a:r>
              <a:rPr lang="en-US" sz="3600" dirty="0">
                <a:latin typeface="Times New Roman" panose="02020603050405020304" pitchFamily="18" charset="0"/>
                <a:cs typeface="Times New Roman" panose="02020603050405020304" pitchFamily="18" charset="0"/>
              </a:rPr>
              <a:t>attending the classroom lectures,</a:t>
            </a:r>
          </a:p>
          <a:p>
            <a:pPr lvl="0"/>
            <a:r>
              <a:rPr lang="en-US" sz="3600" dirty="0">
                <a:latin typeface="Times New Roman" panose="02020603050405020304" pitchFamily="18" charset="0"/>
                <a:cs typeface="Times New Roman" panose="02020603050405020304" pitchFamily="18" charset="0"/>
              </a:rPr>
              <a:t>participation in class discussions, games, exercises,</a:t>
            </a:r>
          </a:p>
          <a:p>
            <a:pPr lvl="0"/>
            <a:r>
              <a:rPr lang="en-US" sz="3600" dirty="0">
                <a:latin typeface="Times New Roman" panose="02020603050405020304" pitchFamily="18" charset="0"/>
                <a:cs typeface="Times New Roman" panose="02020603050405020304" pitchFamily="18" charset="0"/>
              </a:rPr>
              <a:t>analysis of case studies to provide some solutions,</a:t>
            </a:r>
          </a:p>
          <a:p>
            <a:pPr lvl="0"/>
            <a:r>
              <a:rPr lang="en-US" sz="3600" dirty="0">
                <a:latin typeface="Times New Roman" panose="02020603050405020304" pitchFamily="18" charset="0"/>
                <a:cs typeface="Times New Roman" panose="02020603050405020304" pitchFamily="18" charset="0"/>
              </a:rPr>
              <a:t>testing,</a:t>
            </a:r>
          </a:p>
          <a:p>
            <a:pPr lvl="0"/>
            <a:r>
              <a:rPr lang="en-US" sz="3600" dirty="0">
                <a:latin typeface="Times New Roman" panose="02020603050405020304" pitchFamily="18" charset="0"/>
                <a:cs typeface="Times New Roman" panose="02020603050405020304" pitchFamily="18" charset="0"/>
              </a:rPr>
              <a:t>execution the home works as a part of individual work,</a:t>
            </a:r>
          </a:p>
          <a:p>
            <a:pPr lvl="0"/>
            <a:r>
              <a:rPr lang="en-US" sz="3600" u="sng" dirty="0">
                <a:latin typeface="Times New Roman" panose="02020603050405020304" pitchFamily="18" charset="0"/>
                <a:cs typeface="Times New Roman" panose="02020603050405020304" pitchFamily="18" charset="0"/>
              </a:rPr>
              <a:t>final examination</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932429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763" y="806211"/>
            <a:ext cx="11333019" cy="5632311"/>
          </a:xfrm>
          <a:prstGeom prst="rect">
            <a:avLst/>
          </a:prstGeom>
        </p:spPr>
        <p:txBody>
          <a:bodyPr wrap="square">
            <a:spAutoFit/>
          </a:bodyPr>
          <a:lstStyle/>
          <a:p>
            <a:pPr marL="539750" indent="-539750">
              <a:buFont typeface="Wingdings" pitchFamily="2" charset="2"/>
              <a:buChar char="Ø"/>
            </a:pPr>
            <a:r>
              <a:rPr lang="en-US" sz="4000" dirty="0"/>
              <a:t> The </a:t>
            </a:r>
            <a:r>
              <a:rPr lang="en-US" sz="4000" i="1" dirty="0"/>
              <a:t>PMBOKR Guide defines the important aspects of each Knowledge Area and how it integrates with the </a:t>
            </a:r>
            <a:r>
              <a:rPr lang="en-US" sz="4000" dirty="0"/>
              <a:t>five Process Groups. </a:t>
            </a:r>
          </a:p>
          <a:p>
            <a:pPr marL="442913" indent="-442913">
              <a:buFont typeface="Wingdings" pitchFamily="2" charset="2"/>
              <a:buChar char="Ø"/>
            </a:pPr>
            <a:r>
              <a:rPr lang="en-US" sz="4000" dirty="0"/>
              <a:t>As supporting elements, the Knowledge Areas provide a detailed description of the process inputs and outputs along with a descriptive explanation of tools and techniques most frequently used within the project management processes to produce each outcome.</a:t>
            </a:r>
            <a:endParaRPr lang="ru-RU" sz="40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3778" y="362589"/>
            <a:ext cx="8219238" cy="707886"/>
          </a:xfrm>
          <a:prstGeom prst="rect">
            <a:avLst/>
          </a:prstGeom>
        </p:spPr>
        <p:txBody>
          <a:bodyPr wrap="none">
            <a:spAutoFit/>
          </a:bodyPr>
          <a:lstStyle/>
          <a:p>
            <a:r>
              <a:rPr lang="en-US" sz="4000" b="1" dirty="0"/>
              <a:t>Figure 3-6. Data Flow Diagram Legend</a:t>
            </a:r>
            <a:endParaRPr lang="ru-RU" sz="4000" dirty="0"/>
          </a:p>
        </p:txBody>
      </p:sp>
      <p:pic>
        <p:nvPicPr>
          <p:cNvPr id="4098" name="Picture 2"/>
          <p:cNvPicPr>
            <a:picLocks noChangeAspect="1" noChangeArrowheads="1"/>
          </p:cNvPicPr>
          <p:nvPr/>
        </p:nvPicPr>
        <p:blipFill>
          <a:blip r:embed="rId2"/>
          <a:srcRect/>
          <a:stretch>
            <a:fillRect/>
          </a:stretch>
        </p:blipFill>
        <p:spPr bwMode="auto">
          <a:xfrm>
            <a:off x="1870363" y="1303192"/>
            <a:ext cx="8478981" cy="5008574"/>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055" y="2540289"/>
            <a:ext cx="7225146" cy="1325563"/>
          </a:xfrm>
        </p:spPr>
        <p:txBody>
          <a:bodyPr>
            <a:normAutofit/>
          </a:bodyPr>
          <a:lstStyle/>
          <a:p>
            <a:pPr algn="ctr"/>
            <a:r>
              <a:rPr lang="ru-RU" sz="5400" b="1" dirty="0">
                <a:solidFill>
                  <a:schemeClr val="accent1">
                    <a:lumMod val="50000"/>
                  </a:schemeClr>
                </a:solidFill>
                <a:latin typeface="Times New Roman" pitchFamily="18" charset="0"/>
                <a:cs typeface="Times New Roman" pitchFamily="18" charset="0"/>
              </a:rPr>
              <a:t>What’s next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76401" y="471487"/>
            <a:ext cx="8257308" cy="6080065"/>
          </a:xfrm>
          <a:prstGeom prst="rect">
            <a:avLst/>
          </a:prstGeom>
          <a:noFill/>
          <a:ln w="9525">
            <a:noFill/>
            <a:miter lim="800000"/>
            <a:headEnd/>
            <a:tailEnd/>
          </a:ln>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00559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401782" y="215611"/>
            <a:ext cx="11069782" cy="6226752"/>
          </a:xfrm>
          <a:prstGeom prst="rect">
            <a:avLst/>
          </a:prstGeom>
          <a:noFill/>
          <a:ln w="9525">
            <a:noFill/>
            <a:miter lim="800000"/>
            <a:headEnd/>
            <a:tailEnd/>
          </a:ln>
          <a:effectLst/>
        </p:spPr>
      </p:pic>
    </p:spTree>
    <p:extLst>
      <p:ext uri="{BB962C8B-B14F-4D97-AF65-F5344CB8AC3E}">
        <p14:creationId xmlns:p14="http://schemas.microsoft.com/office/powerpoint/2010/main" val="3113117746"/>
      </p:ext>
    </p:extLst>
  </p:cSld>
  <p:clrMapOvr>
    <a:masterClrMapping/>
  </p:clrMapOvr>
  <p:transition>
    <p:sndAc>
      <p:stSnd>
        <p:snd r:embed="rId2" name="applause.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4459"/>
            <a:ext cx="10515600" cy="537986"/>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Assessment Policy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22" y="1690159"/>
            <a:ext cx="10281356" cy="4710641"/>
          </a:xfrm>
        </p:spPr>
        <p:txBody>
          <a:bodyPr>
            <a:normAutofit lnSpcReduction="10000"/>
          </a:bodyPr>
          <a:lstStyle/>
          <a:p>
            <a:pPr marL="0" indent="0">
              <a:buNone/>
            </a:pPr>
            <a:r>
              <a:rPr lang="en-US" sz="4400" dirty="0">
                <a:latin typeface="Times New Roman" panose="02020603050405020304" pitchFamily="18" charset="0"/>
                <a:cs typeface="Times New Roman" panose="02020603050405020304" pitchFamily="18" charset="0"/>
              </a:rPr>
              <a:t>Final Examination: a final examination test passing is a mandatory. </a:t>
            </a:r>
          </a:p>
          <a:p>
            <a:pPr marL="0" indent="0">
              <a:buNone/>
            </a:pPr>
            <a:endParaRPr lang="en-US" sz="4400"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Every student has to attend the final exam. </a:t>
            </a:r>
          </a:p>
          <a:p>
            <a:pPr marL="0" indent="0">
              <a:buNone/>
            </a:pPr>
            <a:endParaRPr lang="en-US" sz="4400"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Final exam will include all materials studied in the whole course.</a:t>
            </a:r>
          </a:p>
          <a:p>
            <a:endParaRPr lang="en-US" dirty="0"/>
          </a:p>
        </p:txBody>
      </p:sp>
    </p:spTree>
    <p:extLst>
      <p:ext uri="{BB962C8B-B14F-4D97-AF65-F5344CB8AC3E}">
        <p14:creationId xmlns:p14="http://schemas.microsoft.com/office/powerpoint/2010/main" val="109739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1853"/>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Scale applied for Test Assessment</a:t>
            </a:r>
          </a:p>
        </p:txBody>
      </p:sp>
      <p:graphicFrame>
        <p:nvGraphicFramePr>
          <p:cNvPr id="4" name="Table 3"/>
          <p:cNvGraphicFramePr>
            <a:graphicFrameLocks noGrp="1"/>
          </p:cNvGraphicFramePr>
          <p:nvPr/>
        </p:nvGraphicFramePr>
        <p:xfrm>
          <a:off x="838200" y="1106314"/>
          <a:ext cx="9979379" cy="5566632"/>
        </p:xfrm>
        <a:graphic>
          <a:graphicData uri="http://schemas.openxmlformats.org/drawingml/2006/table">
            <a:tbl>
              <a:tblPr firstRow="1" firstCol="1" bandRow="1">
                <a:tableStyleId>{93296810-A885-4BE3-A3E7-6D5BEEA58F35}</a:tableStyleId>
              </a:tblPr>
              <a:tblGrid>
                <a:gridCol w="7872621">
                  <a:extLst>
                    <a:ext uri="{9D8B030D-6E8A-4147-A177-3AD203B41FA5}">
                      <a16:colId xmlns:a16="http://schemas.microsoft.com/office/drawing/2014/main" val="20000"/>
                    </a:ext>
                  </a:extLst>
                </a:gridCol>
                <a:gridCol w="2106758">
                  <a:extLst>
                    <a:ext uri="{9D8B030D-6E8A-4147-A177-3AD203B41FA5}">
                      <a16:colId xmlns:a16="http://schemas.microsoft.com/office/drawing/2014/main" val="20001"/>
                    </a:ext>
                  </a:extLst>
                </a:gridCol>
              </a:tblGrid>
              <a:tr h="402926">
                <a:tc>
                  <a:txBody>
                    <a:bodyPr/>
                    <a:lstStyle/>
                    <a:p>
                      <a:pPr marL="0" marR="0" algn="ctr">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Criteria</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Assessment</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402926">
                <a:tc>
                  <a:txBody>
                    <a:bodyPr/>
                    <a:lstStyle/>
                    <a:p>
                      <a:pPr marL="0" marR="0">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99-100% of the test’s Questions are answered perfectly</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400" b="1">
                          <a:solidFill>
                            <a:sysClr val="windowText" lastClr="000000"/>
                          </a:solidFill>
                          <a:effectLst/>
                          <a:latin typeface="Times New Roman" panose="02020603050405020304" pitchFamily="18" charset="0"/>
                          <a:cs typeface="Times New Roman" panose="02020603050405020304" pitchFamily="18" charset="0"/>
                        </a:rPr>
                        <a:t>20 points</a:t>
                      </a:r>
                      <a:endParaRPr lang="en-US" sz="2400" b="1">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02926">
                <a:tc>
                  <a:txBody>
                    <a:bodyPr/>
                    <a:lstStyle/>
                    <a:p>
                      <a:pPr marL="0" marR="0">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95-98% of the test’s Questions are answered perfectly</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400" b="1">
                          <a:solidFill>
                            <a:sysClr val="windowText" lastClr="000000"/>
                          </a:solidFill>
                          <a:effectLst/>
                          <a:latin typeface="Times New Roman" panose="02020603050405020304" pitchFamily="18" charset="0"/>
                          <a:cs typeface="Times New Roman" panose="02020603050405020304" pitchFamily="18" charset="0"/>
                        </a:rPr>
                        <a:t>19 points</a:t>
                      </a:r>
                      <a:endParaRPr lang="en-US" sz="2400" b="1">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402926">
                <a:tc>
                  <a:txBody>
                    <a:bodyPr/>
                    <a:lstStyle/>
                    <a:p>
                      <a:pPr marL="0" marR="0">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90-94% of the test’s Questions are answered perfectly</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400" b="1">
                          <a:solidFill>
                            <a:sysClr val="windowText" lastClr="000000"/>
                          </a:solidFill>
                          <a:effectLst/>
                          <a:latin typeface="Times New Roman" panose="02020603050405020304" pitchFamily="18" charset="0"/>
                          <a:cs typeface="Times New Roman" panose="02020603050405020304" pitchFamily="18" charset="0"/>
                        </a:rPr>
                        <a:t>18 points</a:t>
                      </a:r>
                      <a:endParaRPr lang="en-US" sz="2400" b="1">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402926">
                <a:tc>
                  <a:txBody>
                    <a:bodyPr/>
                    <a:lstStyle/>
                    <a:p>
                      <a:pPr marL="0" marR="0">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80-89% of the test’s Questions are answered perfectly</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400" b="1">
                          <a:solidFill>
                            <a:sysClr val="windowText" lastClr="000000"/>
                          </a:solidFill>
                          <a:effectLst/>
                          <a:latin typeface="Times New Roman" panose="02020603050405020304" pitchFamily="18" charset="0"/>
                          <a:cs typeface="Times New Roman" panose="02020603050405020304" pitchFamily="18" charset="0"/>
                        </a:rPr>
                        <a:t>17 points</a:t>
                      </a:r>
                      <a:endParaRPr lang="en-US" sz="2400" b="1">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402926">
                <a:tc>
                  <a:txBody>
                    <a:bodyPr/>
                    <a:lstStyle/>
                    <a:p>
                      <a:pPr marL="0" marR="0">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70-79% of the test’s Questions are answered perfectly</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400" b="1">
                          <a:solidFill>
                            <a:sysClr val="windowText" lastClr="000000"/>
                          </a:solidFill>
                          <a:effectLst/>
                          <a:latin typeface="Times New Roman" panose="02020603050405020304" pitchFamily="18" charset="0"/>
                          <a:cs typeface="Times New Roman" panose="02020603050405020304" pitchFamily="18" charset="0"/>
                        </a:rPr>
                        <a:t>16 points</a:t>
                      </a:r>
                      <a:endParaRPr lang="en-US" sz="2400" b="1">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402926">
                <a:tc>
                  <a:txBody>
                    <a:bodyPr/>
                    <a:lstStyle/>
                    <a:p>
                      <a:pPr marL="0" marR="0">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60-69% of the test’s Questions are answered perfectly</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400" b="1">
                          <a:solidFill>
                            <a:sysClr val="windowText" lastClr="000000"/>
                          </a:solidFill>
                          <a:effectLst/>
                          <a:latin typeface="Times New Roman" panose="02020603050405020304" pitchFamily="18" charset="0"/>
                          <a:cs typeface="Times New Roman" panose="02020603050405020304" pitchFamily="18" charset="0"/>
                        </a:rPr>
                        <a:t>15 points</a:t>
                      </a:r>
                      <a:endParaRPr lang="en-US" sz="2400" b="1">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402926">
                <a:tc>
                  <a:txBody>
                    <a:bodyPr/>
                    <a:lstStyle/>
                    <a:p>
                      <a:pPr marL="0" marR="0">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50-59% of the test’s Questions are answered perfectly</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400" b="1">
                          <a:solidFill>
                            <a:sysClr val="windowText" lastClr="000000"/>
                          </a:solidFill>
                          <a:effectLst/>
                          <a:latin typeface="Times New Roman" panose="02020603050405020304" pitchFamily="18" charset="0"/>
                          <a:cs typeface="Times New Roman" panose="02020603050405020304" pitchFamily="18" charset="0"/>
                        </a:rPr>
                        <a:t>14 points</a:t>
                      </a:r>
                      <a:endParaRPr lang="en-US" sz="2400" b="1">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402926">
                <a:tc>
                  <a:txBody>
                    <a:bodyPr/>
                    <a:lstStyle/>
                    <a:p>
                      <a:pPr marL="0" marR="0">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40-49% of the test’s Questions are answered perfectly</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400" b="1">
                          <a:solidFill>
                            <a:sysClr val="windowText" lastClr="000000"/>
                          </a:solidFill>
                          <a:effectLst/>
                          <a:latin typeface="Times New Roman" panose="02020603050405020304" pitchFamily="18" charset="0"/>
                          <a:cs typeface="Times New Roman" panose="02020603050405020304" pitchFamily="18" charset="0"/>
                        </a:rPr>
                        <a:t>13 points</a:t>
                      </a:r>
                      <a:endParaRPr lang="en-US" sz="2400" b="1">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8"/>
                  </a:ext>
                </a:extLst>
              </a:tr>
              <a:tr h="402926">
                <a:tc>
                  <a:txBody>
                    <a:bodyPr/>
                    <a:lstStyle/>
                    <a:p>
                      <a:pPr marL="0" marR="0">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30-39% of the test’s Questions are answered perfectly</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12 points</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9"/>
                  </a:ext>
                </a:extLst>
              </a:tr>
              <a:tr h="402926">
                <a:tc>
                  <a:txBody>
                    <a:bodyPr/>
                    <a:lstStyle/>
                    <a:p>
                      <a:pPr marL="0" marR="0">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20-29% of the test’s Questions are answered perfectly</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11 points</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0"/>
                  </a:ext>
                </a:extLst>
              </a:tr>
              <a:tr h="402926">
                <a:tc>
                  <a:txBody>
                    <a:bodyPr/>
                    <a:lstStyle/>
                    <a:p>
                      <a:pPr marL="0" marR="0">
                        <a:spcBef>
                          <a:spcPts val="0"/>
                        </a:spcBef>
                        <a:spcAft>
                          <a:spcPts val="0"/>
                        </a:spcAft>
                      </a:pPr>
                      <a:r>
                        <a:rPr lang="en-US" sz="2400" b="1">
                          <a:solidFill>
                            <a:sysClr val="windowText" lastClr="000000"/>
                          </a:solidFill>
                          <a:effectLst/>
                          <a:latin typeface="Times New Roman" panose="02020603050405020304" pitchFamily="18" charset="0"/>
                          <a:cs typeface="Times New Roman" panose="02020603050405020304" pitchFamily="18" charset="0"/>
                        </a:rPr>
                        <a:t>10-19% of the test’s Questions are answered perfectly</a:t>
                      </a:r>
                      <a:endParaRPr lang="en-US" sz="2400" b="1">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10 points</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1"/>
                  </a:ext>
                </a:extLst>
              </a:tr>
              <a:tr h="402926">
                <a:tc>
                  <a:txBody>
                    <a:bodyPr/>
                    <a:lstStyle/>
                    <a:p>
                      <a:pPr marL="0" marR="0">
                        <a:spcBef>
                          <a:spcPts val="0"/>
                        </a:spcBef>
                        <a:spcAft>
                          <a:spcPts val="0"/>
                        </a:spcAft>
                      </a:pPr>
                      <a:r>
                        <a:rPr lang="en-US" sz="2400" b="1">
                          <a:solidFill>
                            <a:sysClr val="windowText" lastClr="000000"/>
                          </a:solidFill>
                          <a:effectLst/>
                          <a:latin typeface="Times New Roman" panose="02020603050405020304" pitchFamily="18" charset="0"/>
                          <a:cs typeface="Times New Roman" panose="02020603050405020304" pitchFamily="18" charset="0"/>
                        </a:rPr>
                        <a:t>Less than 10% of the test’s Questions are answered perfectly</a:t>
                      </a:r>
                      <a:endParaRPr lang="en-US" sz="2400" b="1">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failure</a:t>
                      </a:r>
                      <a:endParaRPr lang="en-US" sz="2400" b="1" dirty="0">
                        <a:solidFill>
                          <a:sysClr val="windowText" lastClr="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2"/>
                  </a:ext>
                </a:extLst>
              </a:tr>
            </a:tbl>
          </a:graphicData>
        </a:graphic>
      </p:graphicFrame>
      <p:graphicFrame>
        <p:nvGraphicFramePr>
          <p:cNvPr id="5" name="Table 4"/>
          <p:cNvGraphicFramePr>
            <a:graphicFrameLocks noGrp="1"/>
          </p:cNvGraphicFramePr>
          <p:nvPr/>
        </p:nvGraphicFramePr>
        <p:xfrm>
          <a:off x="838200" y="1083733"/>
          <a:ext cx="10010422" cy="440267"/>
        </p:xfrm>
        <a:graphic>
          <a:graphicData uri="http://schemas.openxmlformats.org/drawingml/2006/table">
            <a:tbl>
              <a:tblPr firstRow="1"/>
              <a:tblGrid>
                <a:gridCol w="10010422">
                  <a:extLst>
                    <a:ext uri="{9D8B030D-6E8A-4147-A177-3AD203B41FA5}">
                      <a16:colId xmlns:a16="http://schemas.microsoft.com/office/drawing/2014/main" val="20000"/>
                    </a:ext>
                  </a:extLst>
                </a:gridCol>
              </a:tblGrid>
              <a:tr h="440267">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5978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0564"/>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Course Policies</a:t>
            </a:r>
          </a:p>
        </p:txBody>
      </p:sp>
      <p:sp>
        <p:nvSpPr>
          <p:cNvPr id="3" name="Content Placeholder 2"/>
          <p:cNvSpPr>
            <a:spLocks noGrp="1"/>
          </p:cNvSpPr>
          <p:nvPr>
            <p:ph idx="1"/>
          </p:nvPr>
        </p:nvSpPr>
        <p:spPr>
          <a:xfrm>
            <a:off x="2192867" y="1520825"/>
            <a:ext cx="8689622" cy="4351338"/>
          </a:xfrm>
        </p:spPr>
        <p:txBody>
          <a:bodyPr/>
          <a:lstStyle/>
          <a:p>
            <a:r>
              <a:rPr lang="x-none" sz="4400" dirty="0">
                <a:latin typeface="Times New Roman" panose="02020603050405020304" pitchFamily="18" charset="0"/>
                <a:cs typeface="Times New Roman" panose="02020603050405020304" pitchFamily="18" charset="0"/>
              </a:rPr>
              <a:t>Attend Class</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E-mail contact with Instructor </a:t>
            </a:r>
          </a:p>
          <a:p>
            <a:pPr marL="228600" lvl="1">
              <a:spcBef>
                <a:spcPts val="1000"/>
              </a:spcBef>
            </a:pPr>
            <a:r>
              <a:rPr lang="en-US" sz="4400" dirty="0">
                <a:latin typeface="Times New Roman" panose="02020603050405020304" pitchFamily="18" charset="0"/>
                <a:cs typeface="Times New Roman" panose="02020603050405020304" pitchFamily="18" charset="0"/>
              </a:rPr>
              <a:t>Electronic devices</a:t>
            </a:r>
          </a:p>
          <a:p>
            <a:pPr marL="228600" lvl="1">
              <a:spcBef>
                <a:spcPts val="1000"/>
              </a:spcBef>
            </a:pPr>
            <a:r>
              <a:rPr lang="en-US" sz="4400" dirty="0">
                <a:latin typeface="Times New Roman" panose="02020603050405020304" pitchFamily="18" charset="0"/>
                <a:cs typeface="Times New Roman" panose="02020603050405020304" pitchFamily="18" charset="0"/>
              </a:rPr>
              <a:t>Food and drinks  </a:t>
            </a:r>
          </a:p>
          <a:p>
            <a:pPr marL="228600" lvl="1">
              <a:spcBef>
                <a:spcPts val="1000"/>
              </a:spcBef>
            </a:pPr>
            <a:r>
              <a:rPr lang="en-US" sz="4400" dirty="0">
                <a:latin typeface="Times New Roman" panose="02020603050405020304" pitchFamily="18" charset="0"/>
                <a:cs typeface="Times New Roman" panose="02020603050405020304" pitchFamily="18" charset="0"/>
              </a:rPr>
              <a:t>Punctuality, Attendance and Talking   </a:t>
            </a:r>
          </a:p>
          <a:p>
            <a:pPr marL="228600" lvl="1">
              <a:spcBef>
                <a:spcPts val="1000"/>
              </a:spcBef>
            </a:pPr>
            <a:r>
              <a:rPr lang="en-US" sz="4400" dirty="0">
                <a:latin typeface="Times New Roman" panose="02020603050405020304" pitchFamily="18" charset="0"/>
                <a:cs typeface="Times New Roman" panose="02020603050405020304" pitchFamily="18" charset="0"/>
              </a:rPr>
              <a:t>Academic Honesty   </a:t>
            </a:r>
          </a:p>
          <a:p>
            <a:endParaRPr lang="en-US" dirty="0"/>
          </a:p>
        </p:txBody>
      </p:sp>
    </p:spTree>
    <p:extLst>
      <p:ext uri="{BB962C8B-B14F-4D97-AF65-F5344CB8AC3E}">
        <p14:creationId xmlns:p14="http://schemas.microsoft.com/office/powerpoint/2010/main" val="328254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34" y="861837"/>
            <a:ext cx="10515600" cy="842786"/>
          </a:xfrm>
        </p:spPr>
        <p:txBody>
          <a:bodyPr/>
          <a:lstStyle/>
          <a:p>
            <a:pPr algn="ctr"/>
            <a:r>
              <a:rPr lang="en-US" b="1" dirty="0">
                <a:latin typeface="Times New Roman" panose="02020603050405020304" pitchFamily="18" charset="0"/>
                <a:cs typeface="Times New Roman" panose="02020603050405020304" pitchFamily="18" charset="0"/>
              </a:rPr>
              <a:t>1. </a:t>
            </a:r>
            <a:r>
              <a:rPr lang="x-none" b="1" dirty="0">
                <a:latin typeface="Times New Roman" panose="02020603050405020304" pitchFamily="18" charset="0"/>
                <a:cs typeface="Times New Roman" panose="02020603050405020304" pitchFamily="18" charset="0"/>
              </a:rPr>
              <a:t>Attend Class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88157" y="2548114"/>
            <a:ext cx="5777089" cy="2689930"/>
          </a:xfrm>
        </p:spPr>
        <p:txBody>
          <a:bodyPr>
            <a:normAutofit lnSpcReduction="10000"/>
          </a:bodyPr>
          <a:lstStyle/>
          <a:p>
            <a:pPr marL="0" indent="0">
              <a:buNone/>
            </a:pPr>
            <a:r>
              <a:rPr lang="en-US" sz="4800" dirty="0">
                <a:latin typeface="Times New Roman" panose="02020603050405020304" pitchFamily="18" charset="0"/>
                <a:cs typeface="Times New Roman" panose="02020603050405020304" pitchFamily="18" charset="0"/>
              </a:rPr>
              <a:t>Students are expected to attend all class sessions as listed on the course calendar.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5133" y="1975556"/>
            <a:ext cx="3810000" cy="3114675"/>
          </a:xfrm>
          <a:prstGeom prst="rect">
            <a:avLst/>
          </a:prstGeom>
        </p:spPr>
      </p:pic>
    </p:spTree>
    <p:extLst>
      <p:ext uri="{BB962C8B-B14F-4D97-AF65-F5344CB8AC3E}">
        <p14:creationId xmlns:p14="http://schemas.microsoft.com/office/powerpoint/2010/main" val="2650426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8919"/>
          </a:xfrm>
        </p:spPr>
        <p:txBody>
          <a:bodyPr/>
          <a:lstStyle/>
          <a:p>
            <a:pPr algn="ctr"/>
            <a:r>
              <a:rPr lang="en-US" b="1" dirty="0">
                <a:latin typeface="Times New Roman" panose="02020603050405020304" pitchFamily="18" charset="0"/>
                <a:cs typeface="Times New Roman" panose="02020603050405020304" pitchFamily="18" charset="0"/>
              </a:rPr>
              <a:t>2. E-mail contact with Instructor </a:t>
            </a:r>
            <a:endParaRPr lang="en-US" b="1" dirty="0"/>
          </a:p>
        </p:txBody>
      </p:sp>
      <p:sp>
        <p:nvSpPr>
          <p:cNvPr id="3" name="Content Placeholder 2"/>
          <p:cNvSpPr>
            <a:spLocks noGrp="1"/>
          </p:cNvSpPr>
          <p:nvPr>
            <p:ph idx="1"/>
          </p:nvPr>
        </p:nvSpPr>
        <p:spPr>
          <a:xfrm>
            <a:off x="725311" y="1757892"/>
            <a:ext cx="8937978" cy="4351338"/>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The best way to contact Instructor outside of the class hours is via email.</a:t>
            </a:r>
          </a:p>
          <a:p>
            <a:r>
              <a:rPr lang="en-US" sz="3600" dirty="0">
                <a:latin typeface="Times New Roman" panose="02020603050405020304" pitchFamily="18" charset="0"/>
                <a:cs typeface="Times New Roman" panose="02020603050405020304" pitchFamily="18" charset="0"/>
              </a:rPr>
              <a:t>For any email correspondence with instructor, the subject line has to be completed in appropriate way.</a:t>
            </a:r>
          </a:p>
          <a:p>
            <a:r>
              <a:rPr lang="en-US" sz="3600" dirty="0">
                <a:latin typeface="Times New Roman" panose="02020603050405020304" pitchFamily="18" charset="0"/>
                <a:cs typeface="Times New Roman" panose="02020603050405020304" pitchFamily="18" charset="0"/>
              </a:rPr>
              <a:t>An email to instructor is not a text message to one of a student’s friends. That is why the standard form, grammar, punctuation, spelling, etc. have to be adhered by students.</a:t>
            </a:r>
            <a:r>
              <a:rPr lang="en-US" dirty="0"/>
              <a:t>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714" y="1088848"/>
            <a:ext cx="2066925" cy="2219325"/>
          </a:xfrm>
          <a:prstGeom prst="rect">
            <a:avLst/>
          </a:prstGeom>
        </p:spPr>
      </p:pic>
    </p:spTree>
    <p:extLst>
      <p:ext uri="{BB962C8B-B14F-4D97-AF65-F5344CB8AC3E}">
        <p14:creationId xmlns:p14="http://schemas.microsoft.com/office/powerpoint/2010/main" val="50407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488" y="410280"/>
            <a:ext cx="6206067" cy="673453"/>
          </a:xfrm>
        </p:spPr>
        <p:txBody>
          <a:bodyPr>
            <a:normAutofit fontScale="90000"/>
          </a:bodyPr>
          <a:lstStyle/>
          <a:p>
            <a:r>
              <a:rPr lang="en-US" sz="3600" dirty="0">
                <a:latin typeface="Times New Roman" panose="02020603050405020304" pitchFamily="18" charset="0"/>
                <a:cs typeface="Times New Roman" panose="02020603050405020304" pitchFamily="18" charset="0"/>
              </a:rPr>
              <a:t>A. Template for e-mail to Professor</a:t>
            </a:r>
          </a:p>
        </p:txBody>
      </p:sp>
      <p:sp>
        <p:nvSpPr>
          <p:cNvPr id="4" name="Rectangle 3"/>
          <p:cNvSpPr/>
          <p:nvPr/>
        </p:nvSpPr>
        <p:spPr>
          <a:xfrm>
            <a:off x="993421" y="1666587"/>
            <a:ext cx="10239024" cy="3662541"/>
          </a:xfrm>
          <a:prstGeom prst="rect">
            <a:avLst/>
          </a:prstGeom>
          <a:solidFill>
            <a:schemeClr val="accent4">
              <a:lumMod val="20000"/>
              <a:lumOff val="80000"/>
            </a:schemeClr>
          </a:solidFill>
        </p:spPr>
        <p:txBody>
          <a:bodyPr wrap="square">
            <a:spAutoFit/>
          </a:bodyPr>
          <a:lstStyle/>
          <a:p>
            <a:r>
              <a:rPr lang="en-US" sz="2400" b="1" dirty="0">
                <a:latin typeface="Times New Roman" panose="02020603050405020304" pitchFamily="18" charset="0"/>
                <a:cs typeface="Times New Roman" panose="02020603050405020304" pitchFamily="18" charset="0"/>
              </a:rPr>
              <a:t>Hi,</a:t>
            </a:r>
            <a:endParaRPr lang="en-US" sz="24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How are you?</a:t>
            </a:r>
          </a:p>
          <a:p>
            <a:r>
              <a:rPr lang="en-US" sz="2800" dirty="0">
                <a:latin typeface="Times New Roman" panose="02020603050405020304" pitchFamily="18" charset="0"/>
                <a:cs typeface="Times New Roman" panose="02020603050405020304" pitchFamily="18" charset="0"/>
              </a:rPr>
              <a:t>Unfortunately I cannot find you at the university.</a:t>
            </a:r>
          </a:p>
          <a:p>
            <a:r>
              <a:rPr lang="en-US" sz="2800" dirty="0">
                <a:latin typeface="Times New Roman" panose="02020603050405020304" pitchFamily="18" charset="0"/>
                <a:cs typeface="Times New Roman" panose="02020603050405020304" pitchFamily="18" charset="0"/>
              </a:rPr>
              <a:t>How I can see you ? I need some literature/internet sources about the topic ………………. </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………………….(Name)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06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488" y="410280"/>
            <a:ext cx="6206067" cy="673453"/>
          </a:xfrm>
        </p:spPr>
        <p:txBody>
          <a:bodyPr>
            <a:normAutofit fontScale="90000"/>
          </a:bodyPr>
          <a:lstStyle/>
          <a:p>
            <a:r>
              <a:rPr lang="en-US" sz="3600" dirty="0">
                <a:latin typeface="Times New Roman" panose="02020603050405020304" pitchFamily="18" charset="0"/>
                <a:cs typeface="Times New Roman" panose="02020603050405020304" pitchFamily="18" charset="0"/>
              </a:rPr>
              <a:t>B. Template for e-mail to Professor</a:t>
            </a:r>
          </a:p>
        </p:txBody>
      </p:sp>
      <p:sp>
        <p:nvSpPr>
          <p:cNvPr id="4" name="Rectangle 3"/>
          <p:cNvSpPr/>
          <p:nvPr/>
        </p:nvSpPr>
        <p:spPr>
          <a:xfrm>
            <a:off x="993421" y="1564987"/>
            <a:ext cx="10239024" cy="4647426"/>
          </a:xfrm>
          <a:prstGeom prst="rect">
            <a:avLst/>
          </a:prstGeom>
          <a:solidFill>
            <a:schemeClr val="accent6">
              <a:lumMod val="20000"/>
              <a:lumOff val="8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Dear Dr. …………….(</a:t>
            </a:r>
            <a:r>
              <a:rPr lang="en-US" sz="2400" b="1" dirty="0">
                <a:latin typeface="Times New Roman" panose="02020603050405020304" pitchFamily="18" charset="0"/>
                <a:cs typeface="Times New Roman" panose="02020603050405020304" pitchFamily="18" charset="0"/>
              </a:rPr>
              <a:t>Professor),</a:t>
            </a:r>
            <a:endParaRPr lang="en-US" sz="24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 would appreciate the chance to talk with you about ……………………..</a:t>
            </a:r>
          </a:p>
          <a:p>
            <a:r>
              <a:rPr lang="en-US" sz="2800" dirty="0">
                <a:latin typeface="Times New Roman" panose="02020603050405020304" pitchFamily="18" charset="0"/>
                <a:cs typeface="Times New Roman" panose="02020603050405020304" pitchFamily="18" charset="0"/>
              </a:rPr>
              <a:t>I know you are very busy. However I need your advice. We could schedule an appointment or I can drop by your office hours on ……….(</a:t>
            </a:r>
            <a:r>
              <a:rPr lang="en-US" sz="2800" b="1" dirty="0">
                <a:latin typeface="Times New Roman" panose="02020603050405020304" pitchFamily="18" charset="0"/>
                <a:cs typeface="Times New Roman" panose="02020603050405020304" pitchFamily="18" charset="0"/>
              </a:rPr>
              <a:t>day) and at ………… (time)</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Please let me know if there is any ……………….. </a:t>
            </a:r>
          </a:p>
          <a:p>
            <a:r>
              <a:rPr lang="en-US" sz="2800" dirty="0">
                <a:latin typeface="Times New Roman" panose="02020603050405020304" pitchFamily="18" charset="0"/>
                <a:cs typeface="Times New Roman" panose="02020603050405020304" pitchFamily="18" charset="0"/>
              </a:rPr>
              <a:t>I look forward to talking to you soon.</a:t>
            </a:r>
          </a:p>
          <a:p>
            <a:r>
              <a:rPr lang="en-US" sz="2800" dirty="0">
                <a:latin typeface="Times New Roman" panose="02020603050405020304" pitchFamily="18" charset="0"/>
                <a:cs typeface="Times New Roman" panose="02020603050405020304" pitchFamily="18" charset="0"/>
              </a:rPr>
              <a:t>Best Regards,</a:t>
            </a:r>
          </a:p>
          <a:p>
            <a:r>
              <a:rPr lang="en-US" sz="2800" b="1" dirty="0">
                <a:latin typeface="Times New Roman" panose="02020603050405020304" pitchFamily="18" charset="0"/>
                <a:cs typeface="Times New Roman" panose="02020603050405020304" pitchFamily="18" charset="0"/>
              </a:rPr>
              <a:t>………………….(Name)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7226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488" y="410280"/>
            <a:ext cx="6206067" cy="673453"/>
          </a:xfrm>
        </p:spPr>
        <p:txBody>
          <a:bodyPr>
            <a:normAutofit fontScale="90000"/>
          </a:bodyPr>
          <a:lstStyle/>
          <a:p>
            <a:r>
              <a:rPr lang="en-US" sz="3600" dirty="0">
                <a:latin typeface="Times New Roman" panose="02020603050405020304" pitchFamily="18" charset="0"/>
                <a:cs typeface="Times New Roman" panose="02020603050405020304" pitchFamily="18" charset="0"/>
              </a:rPr>
              <a:t>C. Template for e-mail to Professor</a:t>
            </a:r>
          </a:p>
        </p:txBody>
      </p:sp>
      <p:sp>
        <p:nvSpPr>
          <p:cNvPr id="4" name="Rectangle 3"/>
          <p:cNvSpPr/>
          <p:nvPr/>
        </p:nvSpPr>
        <p:spPr>
          <a:xfrm>
            <a:off x="865009" y="2389075"/>
            <a:ext cx="10239024" cy="4093428"/>
          </a:xfrm>
          <a:prstGeom prst="rect">
            <a:avLst/>
          </a:prstGeom>
          <a:solidFill>
            <a:schemeClr val="accent5">
              <a:lumMod val="20000"/>
              <a:lumOff val="80000"/>
            </a:schemeClr>
          </a:solidFill>
        </p:spPr>
        <p:txBody>
          <a:bodyPr wrap="square">
            <a:spAutoFit/>
          </a:bodyPr>
          <a:lstStyle/>
          <a:p>
            <a:r>
              <a:rPr lang="en-US" sz="2400" b="1" dirty="0">
                <a:latin typeface="Times New Roman" panose="02020603050405020304" pitchFamily="18" charset="0"/>
                <a:cs typeface="Times New Roman" panose="02020603050405020304" pitchFamily="18" charset="0"/>
              </a:rPr>
              <a:t>My lovely Professor,</a:t>
            </a:r>
            <a:endParaRPr lang="en-US" sz="24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How are you?</a:t>
            </a:r>
          </a:p>
          <a:p>
            <a:r>
              <a:rPr lang="en-US" sz="2800" dirty="0">
                <a:latin typeface="Times New Roman" panose="02020603050405020304" pitchFamily="18" charset="0"/>
                <a:cs typeface="Times New Roman" panose="02020603050405020304" pitchFamily="18" charset="0"/>
              </a:rPr>
              <a:t>Unfortunately I missed your last class.</a:t>
            </a:r>
          </a:p>
          <a:p>
            <a:r>
              <a:rPr lang="en-US" sz="2800" dirty="0">
                <a:latin typeface="Times New Roman" panose="02020603050405020304" pitchFamily="18" charset="0"/>
                <a:cs typeface="Times New Roman" panose="02020603050405020304" pitchFamily="18" charset="0"/>
              </a:rPr>
              <a:t>How I can see you for additional consultation? I would like ask you the hard copies of your last lecture. I need some literature/internet sources about the topic ………………. </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………………….(Name)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050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lnSpc>
                <a:spcPct val="90000"/>
              </a:lnSpc>
              <a:spcBef>
                <a:spcPct val="0"/>
              </a:spcBef>
            </a:pPr>
            <a:r>
              <a:rPr lang="en-US" sz="4400" dirty="0">
                <a:latin typeface="Times New Roman" panose="02020603050405020304" pitchFamily="18" charset="0"/>
                <a:cs typeface="Times New Roman" panose="02020603050405020304" pitchFamily="18" charset="0"/>
              </a:rPr>
              <a:t>3. </a:t>
            </a:r>
            <a:r>
              <a:rPr lang="en-US" sz="4400" b="1" dirty="0">
                <a:latin typeface="Times New Roman" panose="02020603050405020304" pitchFamily="18" charset="0"/>
                <a:cs typeface="Times New Roman" panose="02020603050405020304" pitchFamily="18" charset="0"/>
              </a:rPr>
              <a:t>Electronic devices</a:t>
            </a:r>
            <a:br>
              <a:rPr lang="en-US" sz="4400"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5487812" y="1557868"/>
            <a:ext cx="5967588" cy="4763910"/>
          </a:xfrm>
        </p:spPr>
        <p:txBody>
          <a:bodyPr>
            <a:normAutofit fontScale="77500" lnSpcReduction="20000"/>
          </a:bodyPr>
          <a:lstStyle/>
          <a:p>
            <a:r>
              <a:rPr lang="en-US" sz="4000" dirty="0">
                <a:latin typeface="Times New Roman" panose="02020603050405020304" pitchFamily="18" charset="0"/>
                <a:cs typeface="Times New Roman" panose="02020603050405020304" pitchFamily="18" charset="0"/>
              </a:rPr>
              <a:t>Laptops, iPad and cell phones type devices are permitted for note-taking and course related material only. </a:t>
            </a:r>
          </a:p>
          <a:p>
            <a:r>
              <a:rPr lang="en-US" sz="4000" dirty="0">
                <a:latin typeface="Times New Roman" panose="02020603050405020304" pitchFamily="18" charset="0"/>
                <a:cs typeface="Times New Roman" panose="02020603050405020304" pitchFamily="18" charset="0"/>
              </a:rPr>
              <a:t>If some of them (laptops, iPads, etc.) is/are discovered as being used for non-classroom activities, it will not allow in the class.</a:t>
            </a:r>
          </a:p>
          <a:p>
            <a:r>
              <a:rPr lang="en-US" sz="4000" dirty="0">
                <a:latin typeface="Times New Roman" panose="02020603050405020304" pitchFamily="18" charset="0"/>
                <a:cs typeface="Times New Roman" panose="02020603050405020304" pitchFamily="18" charset="0"/>
              </a:rPr>
              <a:t>Non-classroom activities include, but are not limited to, checking Facebook page, emailing, online banking, playing games, looking at websites, and watching anime, etc.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328" y="1975555"/>
            <a:ext cx="5077884" cy="3385256"/>
          </a:xfrm>
          <a:prstGeom prst="rect">
            <a:avLst/>
          </a:prstGeom>
        </p:spPr>
      </p:pic>
    </p:spTree>
    <p:extLst>
      <p:ext uri="{BB962C8B-B14F-4D97-AF65-F5344CB8AC3E}">
        <p14:creationId xmlns:p14="http://schemas.microsoft.com/office/powerpoint/2010/main" val="1336575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49600" y="374563"/>
            <a:ext cx="4354094" cy="646331"/>
          </a:xfrm>
          <a:prstGeom prst="rect">
            <a:avLst/>
          </a:prstGeom>
        </p:spPr>
        <p:txBody>
          <a:bodyPr wrap="square">
            <a:spAutoFit/>
          </a:bodyPr>
          <a:lstStyle/>
          <a:p>
            <a:pPr>
              <a:spcBef>
                <a:spcPts val="1200"/>
              </a:spcBef>
              <a:spcAft>
                <a:spcPts val="1200"/>
              </a:spcAft>
            </a:pPr>
            <a:r>
              <a:rPr lang="en-US" sz="3600" b="1" kern="50" dirty="0">
                <a:solidFill>
                  <a:schemeClr val="accent1">
                    <a:lumMod val="75000"/>
                  </a:schemeClr>
                </a:solidFill>
                <a:latin typeface="Times New Roman" panose="02020603050405020304" pitchFamily="18" charset="0"/>
                <a:ea typeface="Times New Roman" panose="02020603050405020304" pitchFamily="18" charset="0"/>
              </a:rPr>
              <a:t>Who Am I ? – 5 min</a:t>
            </a:r>
          </a:p>
        </p:txBody>
      </p:sp>
      <p:cxnSp>
        <p:nvCxnSpPr>
          <p:cNvPr id="4" name="Straight Connector 3"/>
          <p:cNvCxnSpPr/>
          <p:nvPr/>
        </p:nvCxnSpPr>
        <p:spPr>
          <a:xfrm flipV="1">
            <a:off x="959556" y="1258288"/>
            <a:ext cx="10577689" cy="11289"/>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37715" y="1540817"/>
            <a:ext cx="2562578" cy="584775"/>
          </a:xfrm>
          <a:prstGeom prst="rect">
            <a:avLst/>
          </a:prstGeom>
          <a:noFill/>
        </p:spPr>
        <p:txBody>
          <a:bodyPr wrap="square" rtlCol="0">
            <a:spAutoFit/>
          </a:bodyPr>
          <a:lstStyle/>
          <a:p>
            <a:r>
              <a:rPr lang="en-US" sz="3200" b="1" dirty="0">
                <a:solidFill>
                  <a:schemeClr val="accent1">
                    <a:lumMod val="75000"/>
                  </a:schemeClr>
                </a:solidFill>
                <a:latin typeface="Times New Roman" panose="02020603050405020304" pitchFamily="18" charset="0"/>
                <a:cs typeface="Times New Roman" panose="02020603050405020304" pitchFamily="18" charset="0"/>
              </a:rPr>
              <a:t>Irina Vanyan</a:t>
            </a:r>
          </a:p>
        </p:txBody>
      </p:sp>
      <p:sp>
        <p:nvSpPr>
          <p:cNvPr id="29" name="TextBox 28"/>
          <p:cNvSpPr txBox="1"/>
          <p:nvPr/>
        </p:nvSpPr>
        <p:spPr>
          <a:xfrm>
            <a:off x="1133506" y="2153302"/>
            <a:ext cx="8105423" cy="4031873"/>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accent1">
                    <a:lumMod val="50000"/>
                  </a:schemeClr>
                </a:solidFill>
                <a:latin typeface="Times New Roman" panose="02020603050405020304" pitchFamily="18" charset="0"/>
                <a:cs typeface="Times New Roman" panose="02020603050405020304" pitchFamily="18" charset="0"/>
              </a:rPr>
              <a:t>Holder of PhD in Economics, Associate Professor</a:t>
            </a:r>
          </a:p>
          <a:p>
            <a:pPr marL="285750" indent="-285750">
              <a:buFont typeface="Arial" panose="020B0604020202020204" pitchFamily="34" charset="0"/>
              <a:buChar char="•"/>
            </a:pPr>
            <a:r>
              <a:rPr lang="en-US" sz="3200" b="1" dirty="0">
                <a:solidFill>
                  <a:schemeClr val="accent1">
                    <a:lumMod val="50000"/>
                  </a:schemeClr>
                </a:solidFill>
                <a:latin typeface="Times New Roman" panose="02020603050405020304" pitchFamily="18" charset="0"/>
                <a:cs typeface="Times New Roman" panose="02020603050405020304" pitchFamily="18" charset="0"/>
              </a:rPr>
              <a:t>Instructor/Expert/ Advisor (up to 25 years experience)</a:t>
            </a:r>
          </a:p>
          <a:p>
            <a:pPr marL="285750" indent="-285750">
              <a:buFont typeface="Arial" panose="020B0604020202020204" pitchFamily="34" charset="0"/>
              <a:buChar char="•"/>
            </a:pPr>
            <a:r>
              <a:rPr lang="en-US" sz="3200" b="1" dirty="0">
                <a:solidFill>
                  <a:schemeClr val="accent1">
                    <a:lumMod val="50000"/>
                  </a:schemeClr>
                </a:solidFill>
                <a:latin typeface="Times New Roman" panose="02020603050405020304" pitchFamily="18" charset="0"/>
                <a:cs typeface="Times New Roman" panose="02020603050405020304" pitchFamily="18" charset="0"/>
              </a:rPr>
              <a:t>Project Manager/Executive Director</a:t>
            </a:r>
          </a:p>
          <a:p>
            <a:pPr marL="285750" indent="-285750">
              <a:buFont typeface="Arial" panose="020B0604020202020204" pitchFamily="34" charset="0"/>
              <a:buChar char="•"/>
            </a:pPr>
            <a:r>
              <a:rPr lang="en-US" sz="3200" b="1" dirty="0">
                <a:solidFill>
                  <a:schemeClr val="accent1">
                    <a:lumMod val="50000"/>
                  </a:schemeClr>
                </a:solidFill>
                <a:latin typeface="Times New Roman" panose="02020603050405020304" pitchFamily="18" charset="0"/>
                <a:cs typeface="Times New Roman" panose="02020603050405020304" pitchFamily="18" charset="0"/>
              </a:rPr>
              <a:t>Narrow Profile – Urban Economics</a:t>
            </a:r>
          </a:p>
          <a:p>
            <a:pPr marL="285750" indent="-285750">
              <a:buFont typeface="Arial" panose="020B0604020202020204" pitchFamily="34" charset="0"/>
              <a:buChar char="•"/>
            </a:pPr>
            <a:r>
              <a:rPr lang="en-US" sz="3200" b="1" dirty="0">
                <a:solidFill>
                  <a:schemeClr val="accent1">
                    <a:lumMod val="50000"/>
                  </a:schemeClr>
                </a:solidFill>
                <a:latin typeface="Times New Roman" panose="02020603050405020304" pitchFamily="18" charset="0"/>
                <a:cs typeface="Times New Roman" panose="02020603050405020304" pitchFamily="18" charset="0"/>
              </a:rPr>
              <a:t>Managed over 120 projects (since 1994)</a:t>
            </a:r>
          </a:p>
          <a:p>
            <a:pPr marL="285750" indent="-285750">
              <a:buFont typeface="Arial" panose="020B0604020202020204" pitchFamily="34" charset="0"/>
              <a:buChar char="•"/>
            </a:pPr>
            <a:r>
              <a:rPr lang="en-US" sz="3200" b="1" dirty="0">
                <a:solidFill>
                  <a:schemeClr val="accent1">
                    <a:lumMod val="50000"/>
                  </a:schemeClr>
                </a:solidFill>
                <a:latin typeface="Times New Roman" panose="02020603050405020304" pitchFamily="18" charset="0"/>
                <a:cs typeface="Times New Roman" panose="02020603050405020304" pitchFamily="18" charset="0"/>
              </a:rPr>
              <a:t>Author of “Project Management” Textbook</a:t>
            </a:r>
            <a:endParaRPr lang="en-US" b="1" dirty="0">
              <a:solidFill>
                <a:schemeClr val="accent1">
                  <a:lumMod val="50000"/>
                </a:schemeClr>
              </a:solidFill>
            </a:endParaRPr>
          </a:p>
        </p:txBody>
      </p:sp>
      <p:sp>
        <p:nvSpPr>
          <p:cNvPr id="8" name="Oval 7"/>
          <p:cNvSpPr/>
          <p:nvPr/>
        </p:nvSpPr>
        <p:spPr>
          <a:xfrm>
            <a:off x="8689848" y="263664"/>
            <a:ext cx="2005861" cy="2118889"/>
          </a:xfrm>
          <a:prstGeom prst="ellipse">
            <a:avLst/>
          </a:prstGeom>
          <a:blipFill rotWithShape="0">
            <a:blip r:embed="rId2"/>
            <a:stretch>
              <a:fillRect/>
            </a:stretch>
          </a:blipFill>
          <a:ln w="76200">
            <a:solidFill>
              <a:schemeClr val="accent1">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14948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lnSpc>
                <a:spcPct val="90000"/>
              </a:lnSpc>
              <a:spcBef>
                <a:spcPct val="0"/>
              </a:spcBef>
            </a:pPr>
            <a:r>
              <a:rPr lang="en-US" sz="4400" dirty="0">
                <a:latin typeface="Times New Roman" panose="02020603050405020304" pitchFamily="18" charset="0"/>
                <a:cs typeface="Times New Roman" panose="02020603050405020304" pitchFamily="18" charset="0"/>
              </a:rPr>
              <a:t>3. </a:t>
            </a:r>
            <a:r>
              <a:rPr lang="en-US" sz="4400" b="1" dirty="0">
                <a:latin typeface="Times New Roman" panose="02020603050405020304" pitchFamily="18" charset="0"/>
                <a:cs typeface="Times New Roman" panose="02020603050405020304" pitchFamily="18" charset="0"/>
              </a:rPr>
              <a:t>Electronic devices – Cont’ed</a:t>
            </a:r>
            <a:br>
              <a:rPr lang="en-US" sz="4400"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838200" y="1486958"/>
            <a:ext cx="7854244" cy="4879975"/>
          </a:xfrm>
        </p:spPr>
        <p:txBody>
          <a:bodyPr>
            <a:normAutofit lnSpcReduction="10000"/>
          </a:bodyPr>
          <a:lstStyle/>
          <a:p>
            <a:pPr marL="0" indent="0">
              <a:buNone/>
            </a:pPr>
            <a:r>
              <a:rPr lang="en-US" sz="36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Cell phones, noise makers, and anything that may disturb the class are to be turned oﬀ or silenced. </a:t>
            </a:r>
          </a:p>
          <a:p>
            <a:r>
              <a:rPr lang="en-US" sz="3000" dirty="0">
                <a:latin typeface="Times New Roman" panose="02020603050405020304" pitchFamily="18" charset="0"/>
                <a:cs typeface="Times New Roman" panose="02020603050405020304" pitchFamily="18" charset="0"/>
              </a:rPr>
              <a:t>Use common sense and being respectful to the fellow classmates are required. </a:t>
            </a:r>
          </a:p>
          <a:p>
            <a:r>
              <a:rPr lang="en-US" sz="3000" dirty="0">
                <a:latin typeface="Times New Roman" panose="02020603050405020304" pitchFamily="18" charset="0"/>
                <a:cs typeface="Times New Roman" panose="02020603050405020304" pitchFamily="18" charset="0"/>
              </a:rPr>
              <a:t>If these devices become a problem in class there will be a draconian policy implemented. </a:t>
            </a:r>
          </a:p>
          <a:p>
            <a:r>
              <a:rPr lang="en-US" sz="3000" dirty="0">
                <a:latin typeface="Times New Roman" panose="02020603050405020304" pitchFamily="18" charset="0"/>
                <a:cs typeface="Times New Roman" panose="02020603050405020304" pitchFamily="18" charset="0"/>
              </a:rPr>
              <a:t>Any student’s noise maker that goes oﬀ in class automatically loses one-percentage point of their ﬁnal grade for each infraction.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92697">
            <a:off x="8166376" y="1953673"/>
            <a:ext cx="3438525" cy="3438525"/>
          </a:xfrm>
          <a:prstGeom prst="rect">
            <a:avLst/>
          </a:prstGeom>
        </p:spPr>
      </p:pic>
    </p:spTree>
    <p:extLst>
      <p:ext uri="{BB962C8B-B14F-4D97-AF65-F5344CB8AC3E}">
        <p14:creationId xmlns:p14="http://schemas.microsoft.com/office/powerpoint/2010/main" val="3110717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0208"/>
          </a:xfrm>
        </p:spPr>
        <p:txBody>
          <a:bodyPr>
            <a:normAutofit fontScale="90000"/>
          </a:bodyPr>
          <a:lstStyle/>
          <a:p>
            <a:pPr lvl="1" algn="ctr" rtl="0">
              <a:lnSpc>
                <a:spcPct val="90000"/>
              </a:lnSpc>
              <a:spcBef>
                <a:spcPct val="0"/>
              </a:spcBef>
            </a:pPr>
            <a:r>
              <a:rPr lang="en-US" sz="4400" b="1" dirty="0">
                <a:latin typeface="Times New Roman" panose="02020603050405020304" pitchFamily="18" charset="0"/>
                <a:cs typeface="Times New Roman" panose="02020603050405020304" pitchFamily="18" charset="0"/>
              </a:rPr>
              <a:t>4. Food and drinks  </a:t>
            </a:r>
            <a:br>
              <a:rPr lang="en-US" sz="4400"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838200" y="1814336"/>
            <a:ext cx="6838244" cy="4351338"/>
          </a:xfrm>
        </p:spPr>
        <p:txBody>
          <a:bodyPr>
            <a:normAutofit fontScale="85000" lnSpcReduction="20000"/>
          </a:bodyPr>
          <a:lstStyle/>
          <a:p>
            <a:r>
              <a:rPr lang="en-US" sz="4400" dirty="0">
                <a:latin typeface="Times New Roman" panose="02020603050405020304" pitchFamily="18" charset="0"/>
                <a:cs typeface="Times New Roman" panose="02020603050405020304" pitchFamily="18" charset="0"/>
              </a:rPr>
              <a:t>Food eating in class room is prohibited strongly because it is distracting to instructor and other students. </a:t>
            </a:r>
          </a:p>
          <a:p>
            <a:r>
              <a:rPr lang="en-US" sz="4400" dirty="0">
                <a:latin typeface="Times New Roman" panose="02020603050405020304" pitchFamily="18" charset="0"/>
                <a:cs typeface="Times New Roman" panose="02020603050405020304" pitchFamily="18" charset="0"/>
              </a:rPr>
              <a:t>Battled water, coffee, tea, soft drink, etc. are fine, but users have to be considerate and do not leave trash. </a:t>
            </a:r>
          </a:p>
          <a:p>
            <a:r>
              <a:rPr lang="en-US" sz="4400" dirty="0">
                <a:latin typeface="Times New Roman" panose="02020603050405020304" pitchFamily="18" charset="0"/>
                <a:cs typeface="Times New Roman" panose="02020603050405020304" pitchFamily="18" charset="0"/>
              </a:rPr>
              <a:t>In case of spilling something it should be cleaned up by user.  </a:t>
            </a:r>
          </a:p>
          <a:p>
            <a:pPr marL="0" indent="0">
              <a:buNone/>
            </a:pPr>
            <a:endParaRPr lang="en-US" dirty="0"/>
          </a:p>
        </p:txBody>
      </p:sp>
      <p:grpSp>
        <p:nvGrpSpPr>
          <p:cNvPr id="7" name="Group 6"/>
          <p:cNvGrpSpPr/>
          <p:nvPr/>
        </p:nvGrpSpPr>
        <p:grpSpPr>
          <a:xfrm>
            <a:off x="7832902" y="1768322"/>
            <a:ext cx="3680710" cy="3612774"/>
            <a:chOff x="7832902" y="1768322"/>
            <a:chExt cx="3680710" cy="3612774"/>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6907" y="1768322"/>
              <a:ext cx="2030595" cy="17583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453740" y="2844317"/>
              <a:ext cx="2059872" cy="18954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2902" y="3237971"/>
              <a:ext cx="2143125" cy="2143125"/>
            </a:xfrm>
            <a:prstGeom prst="rect">
              <a:avLst/>
            </a:prstGeom>
          </p:spPr>
        </p:pic>
      </p:grpSp>
      <p:sp>
        <p:nvSpPr>
          <p:cNvPr id="8" name="Multiply 7"/>
          <p:cNvSpPr/>
          <p:nvPr/>
        </p:nvSpPr>
        <p:spPr>
          <a:xfrm>
            <a:off x="7010400" y="1354667"/>
            <a:ext cx="5181600" cy="4933244"/>
          </a:xfrm>
          <a:prstGeom prst="mathMultiply">
            <a:avLst>
              <a:gd name="adj1" fmla="val 328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09105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179" y="387702"/>
            <a:ext cx="7687733" cy="1325563"/>
          </a:xfrm>
        </p:spPr>
        <p:txBody>
          <a:bodyPr/>
          <a:lstStyle/>
          <a:p>
            <a:pPr algn="ctr"/>
            <a:r>
              <a:rPr lang="en-US" b="1" dirty="0">
                <a:latin typeface="Times New Roman" panose="02020603050405020304" pitchFamily="18" charset="0"/>
                <a:cs typeface="Times New Roman" panose="02020603050405020304" pitchFamily="18" charset="0"/>
              </a:rPr>
              <a:t>5.Punctuality and Attendance</a:t>
            </a:r>
            <a:endParaRPr lang="en-US" b="1" dirty="0"/>
          </a:p>
        </p:txBody>
      </p:sp>
      <p:sp>
        <p:nvSpPr>
          <p:cNvPr id="3" name="Content Placeholder 2"/>
          <p:cNvSpPr>
            <a:spLocks noGrp="1"/>
          </p:cNvSpPr>
          <p:nvPr>
            <p:ph idx="1"/>
          </p:nvPr>
        </p:nvSpPr>
        <p:spPr>
          <a:xfrm>
            <a:off x="671460" y="2153003"/>
            <a:ext cx="9144000" cy="4351338"/>
          </a:xfrm>
        </p:spPr>
        <p:txBody>
          <a:bodyPr>
            <a:normAutofit/>
          </a:bodyPr>
          <a:lstStyle/>
          <a:p>
            <a:r>
              <a:rPr lang="en-US" sz="3600" dirty="0">
                <a:latin typeface="Times New Roman" panose="02020603050405020304" pitchFamily="18" charset="0"/>
                <a:cs typeface="Times New Roman" panose="02020603050405020304" pitchFamily="18" charset="0"/>
              </a:rPr>
              <a:t>Students have to arrive to class on time. </a:t>
            </a:r>
          </a:p>
          <a:p>
            <a:pPr marL="0" indent="0">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If student miss class, it is solely his/her responsibility to obtain the notes and/or materials given from a classmate. Actions that have negative eﬀects on others will not be tolerated in the classroom. </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2341" y="936977"/>
            <a:ext cx="3571290" cy="3651956"/>
          </a:xfrm>
          <a:prstGeom prst="rect">
            <a:avLst/>
          </a:prstGeom>
        </p:spPr>
      </p:pic>
    </p:spTree>
    <p:extLst>
      <p:ext uri="{BB962C8B-B14F-4D97-AF65-F5344CB8AC3E}">
        <p14:creationId xmlns:p14="http://schemas.microsoft.com/office/powerpoint/2010/main" val="426374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734" y="195263"/>
            <a:ext cx="5238044" cy="978782"/>
          </a:xfrm>
        </p:spPr>
        <p:txBody>
          <a:bodyPr/>
          <a:lstStyle/>
          <a:p>
            <a:pPr algn="ctr"/>
            <a:r>
              <a:rPr lang="en-US" b="1" dirty="0">
                <a:latin typeface="Times New Roman" panose="02020603050405020304" pitchFamily="18" charset="0"/>
                <a:cs typeface="Times New Roman" panose="02020603050405020304" pitchFamily="18" charset="0"/>
              </a:rPr>
              <a:t>5. Talking</a:t>
            </a:r>
            <a:endParaRPr lang="en-US" b="1" dirty="0"/>
          </a:p>
        </p:txBody>
      </p:sp>
      <p:sp>
        <p:nvSpPr>
          <p:cNvPr id="3" name="Content Placeholder 2"/>
          <p:cNvSpPr>
            <a:spLocks noGrp="1"/>
          </p:cNvSpPr>
          <p:nvPr>
            <p:ph idx="1"/>
          </p:nvPr>
        </p:nvSpPr>
        <p:spPr>
          <a:xfrm>
            <a:off x="5317067" y="1275645"/>
            <a:ext cx="6036733" cy="4970286"/>
          </a:xfrm>
        </p:spPr>
        <p:txBody>
          <a:bodyPr>
            <a:normAutofit lnSpcReduction="10000"/>
          </a:bodyPr>
          <a:lstStyle/>
          <a:p>
            <a:pPr marL="0" indent="0">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Students have to refrain from talking with their neighbors during class. If any questions are raised, instructor has to be asked, but not the student sitting next. Talking in class is rude and distracting, both to instructor and to other students.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822" y="1872721"/>
            <a:ext cx="4001911" cy="4001911"/>
          </a:xfrm>
          <a:prstGeom prst="rect">
            <a:avLst/>
          </a:prstGeom>
        </p:spPr>
      </p:pic>
    </p:spTree>
    <p:extLst>
      <p:ext uri="{BB962C8B-B14F-4D97-AF65-F5344CB8AC3E}">
        <p14:creationId xmlns:p14="http://schemas.microsoft.com/office/powerpoint/2010/main" val="2568323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lnSpc>
                <a:spcPct val="90000"/>
              </a:lnSpc>
              <a:spcBef>
                <a:spcPct val="0"/>
              </a:spcBef>
            </a:pPr>
            <a:r>
              <a:rPr lang="en-US" sz="4400" b="1" dirty="0">
                <a:latin typeface="Times New Roman" panose="02020603050405020304" pitchFamily="18" charset="0"/>
                <a:cs typeface="Times New Roman" panose="02020603050405020304" pitchFamily="18" charset="0"/>
              </a:rPr>
              <a:t>6. Academic Honesty   </a:t>
            </a:r>
            <a:br>
              <a:rPr lang="en-US" sz="4400"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normAutofit lnSpcReduction="10000"/>
          </a:bodyPr>
          <a:lstStyle/>
          <a:p>
            <a:r>
              <a:rPr lang="en-US" sz="3600" dirty="0">
                <a:latin typeface="Times New Roman" panose="02020603050405020304" pitchFamily="18" charset="0"/>
                <a:cs typeface="Times New Roman" panose="02020603050405020304" pitchFamily="18" charset="0"/>
              </a:rPr>
              <a:t>Academic honesty is expected. In fairness to the many students who work hard and put in an honest eﬀort, those who in any way engage in acts of academic dishonesty or cheating will be treated most harshly as to do otherwise would devalue all honest student’s education. </a:t>
            </a:r>
          </a:p>
          <a:p>
            <a:r>
              <a:rPr lang="en-US" sz="3600" dirty="0">
                <a:latin typeface="Times New Roman" panose="02020603050405020304" pitchFamily="18" charset="0"/>
                <a:cs typeface="Times New Roman" panose="02020603050405020304" pitchFamily="18" charset="0"/>
              </a:rPr>
              <a:t>Team discussions students of class material together (outside of class) are encouraged to help each other in solving problems and to understand the material. </a:t>
            </a:r>
          </a:p>
          <a:p>
            <a:pPr marL="0" indent="0">
              <a:buNone/>
            </a:pPr>
            <a:endParaRPr lang="en-US" dirty="0"/>
          </a:p>
        </p:txBody>
      </p:sp>
    </p:spTree>
    <p:extLst>
      <p:ext uri="{BB962C8B-B14F-4D97-AF65-F5344CB8AC3E}">
        <p14:creationId xmlns:p14="http://schemas.microsoft.com/office/powerpoint/2010/main" val="3128834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85163" y="2272147"/>
            <a:ext cx="4599709" cy="2585323"/>
          </a:xfrm>
          <a:prstGeom prst="rect">
            <a:avLst/>
          </a:prstGeom>
          <a:noFill/>
        </p:spPr>
        <p:txBody>
          <a:bodyPr wrap="square" rtlCol="0">
            <a:spAutoFit/>
          </a:bodyPr>
          <a:lstStyle/>
          <a:p>
            <a:pPr algn="ctr"/>
            <a:r>
              <a:rPr lang="ru-RU" sz="5400" b="1" dirty="0">
                <a:solidFill>
                  <a:srgbClr val="C00000"/>
                </a:solidFill>
                <a:latin typeface="Times New Roman" pitchFamily="18" charset="0"/>
                <a:cs typeface="Times New Roman" pitchFamily="18" charset="0"/>
              </a:rPr>
              <a:t>10 minutes BREAK </a:t>
            </a:r>
          </a:p>
          <a:p>
            <a:pPr algn="ctr"/>
            <a:r>
              <a:rPr lang="ru-RU" sz="5400" b="1" dirty="0">
                <a:solidFill>
                  <a:srgbClr val="C00000"/>
                </a:solidFill>
                <a:latin typeface="Times New Roman" pitchFamily="18" charset="0"/>
                <a:cs typeface="Times New Roman" pitchFamily="18" charset="0"/>
              </a:rPr>
              <a:t>for relax</a:t>
            </a:r>
          </a:p>
        </p:txBody>
      </p:sp>
      <p:pic>
        <p:nvPicPr>
          <p:cNvPr id="5" name="Picture 4" descr="pc5oRKg9i.gif"/>
          <p:cNvPicPr>
            <a:picLocks noChangeAspect="1"/>
          </p:cNvPicPr>
          <p:nvPr/>
        </p:nvPicPr>
        <p:blipFill>
          <a:blip r:embed="rId2"/>
          <a:stretch>
            <a:fillRect/>
          </a:stretch>
        </p:blipFill>
        <p:spPr>
          <a:xfrm>
            <a:off x="2066059" y="614796"/>
            <a:ext cx="3543300" cy="5600700"/>
          </a:xfrm>
          <a:prstGeom prst="rect">
            <a:avLst/>
          </a:prstGeom>
        </p:spPr>
      </p:pic>
      <p:sp>
        <p:nvSpPr>
          <p:cNvPr id="6" name="Rounded Rectangle 5"/>
          <p:cNvSpPr/>
          <p:nvPr/>
        </p:nvSpPr>
        <p:spPr>
          <a:xfrm>
            <a:off x="235527" y="193964"/>
            <a:ext cx="11720946" cy="638694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05345" y="504973"/>
            <a:ext cx="9365673" cy="769441"/>
          </a:xfrm>
          <a:prstGeom prst="rect">
            <a:avLst/>
          </a:prstGeom>
        </p:spPr>
        <p:txBody>
          <a:bodyPr wrap="square">
            <a:spAutoFit/>
          </a:bodyPr>
          <a:lstStyle/>
          <a:p>
            <a:pPr algn="ctr">
              <a:spcBef>
                <a:spcPts val="1200"/>
              </a:spcBef>
              <a:spcAft>
                <a:spcPts val="1200"/>
              </a:spcAft>
            </a:pPr>
            <a:r>
              <a:rPr lang="ru-RU" sz="4400" b="1" kern="50" dirty="0">
                <a:solidFill>
                  <a:schemeClr val="accent1">
                    <a:lumMod val="50000"/>
                  </a:schemeClr>
                </a:solidFill>
                <a:latin typeface="Times New Roman" panose="02020603050405020304" pitchFamily="18" charset="0"/>
                <a:ea typeface="Times New Roman" panose="02020603050405020304" pitchFamily="18" charset="0"/>
              </a:rPr>
              <a:t>History of Project Management</a:t>
            </a:r>
            <a:endParaRPr lang="en-US" sz="4400" b="1" kern="50" dirty="0">
              <a:solidFill>
                <a:schemeClr val="accent1">
                  <a:lumMod val="50000"/>
                </a:schemeClr>
              </a:solidFill>
              <a:latin typeface="Times New Roman" panose="02020603050405020304" pitchFamily="18" charset="0"/>
              <a:ea typeface="Times New Roman" panose="02020603050405020304" pitchFamily="18" charset="0"/>
            </a:endParaRPr>
          </a:p>
        </p:txBody>
      </p:sp>
      <p:cxnSp>
        <p:nvCxnSpPr>
          <p:cNvPr id="4" name="Straight Connector 3"/>
          <p:cNvCxnSpPr/>
          <p:nvPr/>
        </p:nvCxnSpPr>
        <p:spPr>
          <a:xfrm flipV="1">
            <a:off x="931847" y="1604652"/>
            <a:ext cx="10577689" cy="11289"/>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2264" y="1713373"/>
            <a:ext cx="10764981" cy="3477875"/>
          </a:xfrm>
          <a:prstGeom prst="rect">
            <a:avLst/>
          </a:prstGeom>
          <a:noFill/>
        </p:spPr>
        <p:txBody>
          <a:bodyPr wrap="square" rtlCol="0">
            <a:spAutoFit/>
          </a:bodyPr>
          <a:lstStyle/>
          <a:p>
            <a:pPr marL="285750" indent="-285750">
              <a:buFont typeface="Arial" panose="020B0604020202020204" pitchFamily="34" charset="0"/>
              <a:buChar char="•"/>
            </a:pPr>
            <a:r>
              <a:rPr lang="ru-RU" sz="4400" b="1" dirty="0">
                <a:latin typeface="Times New Roman" panose="02020603050405020304" pitchFamily="18" charset="0"/>
                <a:cs typeface="Times New Roman" panose="02020603050405020304" pitchFamily="18" charset="0"/>
              </a:rPr>
              <a:t>Some people argue that building the Egiptian pyramids was a project, as was building the Grate Wall of China (</a:t>
            </a:r>
            <a:r>
              <a:rPr lang="en-US" sz="4400" b="1" dirty="0">
                <a:latin typeface="Times New Roman" pitchFamily="18" charset="0"/>
                <a:cs typeface="Times New Roman" pitchFamily="18" charset="0"/>
              </a:rPr>
              <a:t>III century BC</a:t>
            </a:r>
            <a:r>
              <a:rPr lang="ru-RU" sz="4400" b="1" dirty="0">
                <a:latin typeface="Times New Roman" pitchFamily="18" charset="0"/>
                <a:cs typeface="Times New Roman" pitchFamily="18" charset="0"/>
              </a:rPr>
              <a:t> – </a:t>
            </a:r>
            <a:r>
              <a:rPr lang="en-US" sz="4400" b="1" dirty="0">
                <a:latin typeface="Times New Roman" pitchFamily="18" charset="0"/>
                <a:cs typeface="Times New Roman" pitchFamily="18" charset="0"/>
              </a:rPr>
              <a:t>before the birth of Christ till 1644</a:t>
            </a:r>
            <a:r>
              <a:rPr lang="ru-RU" sz="4400" b="1" dirty="0">
                <a:latin typeface="Times New Roman" pitchFamily="18" charset="0"/>
                <a:cs typeface="Times New Roman" pitchFamily="18" charset="0"/>
              </a:rPr>
              <a:t>).   </a:t>
            </a:r>
            <a:endParaRPr lang="en-US" sz="4400" b="1" dirty="0">
              <a:latin typeface="Times New Roman" pitchFamily="18" charset="0"/>
              <a:cs typeface="Times New Roman" pitchFamily="18" charset="0"/>
            </a:endParaRPr>
          </a:p>
        </p:txBody>
      </p:sp>
      <p:pic>
        <p:nvPicPr>
          <p:cNvPr id="6" name="Picture 5" descr="wonders_world_great_pyramid_of_giza.gif"/>
          <p:cNvPicPr>
            <a:picLocks noChangeAspect="1"/>
          </p:cNvPicPr>
          <p:nvPr/>
        </p:nvPicPr>
        <p:blipFill>
          <a:blip r:embed="rId2"/>
          <a:stretch>
            <a:fillRect/>
          </a:stretch>
        </p:blipFill>
        <p:spPr>
          <a:xfrm>
            <a:off x="7648723" y="4478512"/>
            <a:ext cx="3781277" cy="2171670"/>
          </a:xfrm>
          <a:prstGeom prst="rect">
            <a:avLst/>
          </a:prstGeom>
        </p:spPr>
      </p:pic>
      <p:pic>
        <p:nvPicPr>
          <p:cNvPr id="7" name="Picture 6" descr="is.jpg"/>
          <p:cNvPicPr>
            <a:picLocks noChangeAspect="1"/>
          </p:cNvPicPr>
          <p:nvPr/>
        </p:nvPicPr>
        <p:blipFill>
          <a:blip r:embed="rId3"/>
          <a:stretch>
            <a:fillRect/>
          </a:stretch>
        </p:blipFill>
        <p:spPr>
          <a:xfrm>
            <a:off x="3237922" y="4631939"/>
            <a:ext cx="3897168" cy="2045728"/>
          </a:xfrm>
          <a:prstGeom prst="rect">
            <a:avLst/>
          </a:prstGeom>
        </p:spPr>
      </p:pic>
    </p:spTree>
    <p:extLst>
      <p:ext uri="{BB962C8B-B14F-4D97-AF65-F5344CB8AC3E}">
        <p14:creationId xmlns:p14="http://schemas.microsoft.com/office/powerpoint/2010/main" val="803565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9309" y="311009"/>
            <a:ext cx="9365673" cy="769441"/>
          </a:xfrm>
          <a:prstGeom prst="rect">
            <a:avLst/>
          </a:prstGeom>
        </p:spPr>
        <p:txBody>
          <a:bodyPr wrap="square">
            <a:spAutoFit/>
          </a:bodyPr>
          <a:lstStyle/>
          <a:p>
            <a:pPr algn="ctr">
              <a:spcBef>
                <a:spcPts val="1200"/>
              </a:spcBef>
              <a:spcAft>
                <a:spcPts val="1200"/>
              </a:spcAft>
            </a:pPr>
            <a:r>
              <a:rPr lang="ru-RU" sz="4400" b="1" kern="50" dirty="0">
                <a:solidFill>
                  <a:schemeClr val="accent1">
                    <a:lumMod val="50000"/>
                  </a:schemeClr>
                </a:solidFill>
                <a:latin typeface="Times New Roman" panose="02020603050405020304" pitchFamily="18" charset="0"/>
                <a:ea typeface="Times New Roman" panose="02020603050405020304" pitchFamily="18" charset="0"/>
              </a:rPr>
              <a:t>Gantt Chart (1910)</a:t>
            </a:r>
            <a:endParaRPr lang="en-US" sz="4400" b="1" kern="50" dirty="0">
              <a:solidFill>
                <a:schemeClr val="accent1">
                  <a:lumMod val="50000"/>
                </a:schemeClr>
              </a:solidFill>
              <a:latin typeface="Times New Roman" panose="02020603050405020304" pitchFamily="18" charset="0"/>
              <a:ea typeface="Times New Roman" panose="02020603050405020304" pitchFamily="18" charset="0"/>
            </a:endParaRPr>
          </a:p>
        </p:txBody>
      </p:sp>
      <p:cxnSp>
        <p:nvCxnSpPr>
          <p:cNvPr id="4" name="Straight Connector 3"/>
          <p:cNvCxnSpPr/>
          <p:nvPr/>
        </p:nvCxnSpPr>
        <p:spPr>
          <a:xfrm flipV="1">
            <a:off x="931847" y="1105889"/>
            <a:ext cx="10577689" cy="11289"/>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28255" y="1325443"/>
            <a:ext cx="10612582" cy="2554545"/>
          </a:xfrm>
          <a:prstGeom prst="rect">
            <a:avLst/>
          </a:prstGeom>
          <a:noFill/>
        </p:spPr>
        <p:txBody>
          <a:bodyPr wrap="square" rtlCol="0">
            <a:spAutoFit/>
          </a:bodyPr>
          <a:lstStyle/>
          <a:p>
            <a:pPr marL="285750" indent="-285750">
              <a:buFont typeface="Arial" pitchFamily="34" charset="0"/>
              <a:buChar char="•"/>
              <a:tabLst>
                <a:tab pos="360363" algn="l"/>
              </a:tabLst>
            </a:pPr>
            <a:r>
              <a:rPr lang="ru-RU" sz="4000" dirty="0">
                <a:latin typeface="Times New Roman" panose="02020603050405020304" pitchFamily="18" charset="0"/>
                <a:cs typeface="Times New Roman" panose="02020603050405020304" pitchFamily="18" charset="0"/>
              </a:rPr>
              <a:t>	A Gantt Chart is a standard format for displaying project schedule information by listing projects activities and their corresponding start and finish dates in a calendar format.       </a:t>
            </a:r>
            <a:endParaRPr lang="en-US" sz="4000" dirty="0">
              <a:latin typeface="Times New Roman" pitchFamily="18" charset="0"/>
              <a:cs typeface="Times New Roman" pitchFamily="18" charset="0"/>
            </a:endParaRPr>
          </a:p>
        </p:txBody>
      </p:sp>
      <p:pic>
        <p:nvPicPr>
          <p:cNvPr id="9" name="Picture 8" descr="2.jpg"/>
          <p:cNvPicPr>
            <a:picLocks noChangeAspect="1"/>
          </p:cNvPicPr>
          <p:nvPr/>
        </p:nvPicPr>
        <p:blipFill>
          <a:blip r:embed="rId2"/>
          <a:stretch>
            <a:fillRect/>
          </a:stretch>
        </p:blipFill>
        <p:spPr>
          <a:xfrm>
            <a:off x="1579418" y="3838864"/>
            <a:ext cx="9393381" cy="2755900"/>
          </a:xfrm>
          <a:prstGeom prst="rect">
            <a:avLst/>
          </a:prstGeom>
        </p:spPr>
      </p:pic>
    </p:spTree>
    <p:extLst>
      <p:ext uri="{BB962C8B-B14F-4D97-AF65-F5344CB8AC3E}">
        <p14:creationId xmlns:p14="http://schemas.microsoft.com/office/powerpoint/2010/main" val="803565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05345" y="504973"/>
            <a:ext cx="9365673" cy="769441"/>
          </a:xfrm>
          <a:prstGeom prst="rect">
            <a:avLst/>
          </a:prstGeom>
        </p:spPr>
        <p:txBody>
          <a:bodyPr wrap="square">
            <a:spAutoFit/>
          </a:bodyPr>
          <a:lstStyle/>
          <a:p>
            <a:pPr algn="ctr">
              <a:spcBef>
                <a:spcPts val="1200"/>
              </a:spcBef>
              <a:spcAft>
                <a:spcPts val="1200"/>
              </a:spcAft>
            </a:pPr>
            <a:r>
              <a:rPr lang="ru-RU" sz="4400" b="1" kern="50" dirty="0">
                <a:solidFill>
                  <a:schemeClr val="accent1">
                    <a:lumMod val="50000"/>
                  </a:schemeClr>
                </a:solidFill>
                <a:latin typeface="Times New Roman" panose="02020603050405020304" pitchFamily="18" charset="0"/>
                <a:ea typeface="Times New Roman" panose="02020603050405020304" pitchFamily="18" charset="0"/>
              </a:rPr>
              <a:t>Gantt Chart (1910)</a:t>
            </a:r>
            <a:endParaRPr lang="en-US" sz="4400" b="1" kern="50" dirty="0">
              <a:solidFill>
                <a:schemeClr val="accent1">
                  <a:lumMod val="50000"/>
                </a:schemeClr>
              </a:solidFill>
              <a:latin typeface="Times New Roman" panose="02020603050405020304" pitchFamily="18" charset="0"/>
              <a:ea typeface="Times New Roman" panose="02020603050405020304" pitchFamily="18" charset="0"/>
            </a:endParaRPr>
          </a:p>
        </p:txBody>
      </p:sp>
      <p:cxnSp>
        <p:nvCxnSpPr>
          <p:cNvPr id="4" name="Straight Connector 3"/>
          <p:cNvCxnSpPr/>
          <p:nvPr/>
        </p:nvCxnSpPr>
        <p:spPr>
          <a:xfrm flipV="1">
            <a:off x="834865" y="1327561"/>
            <a:ext cx="10577689" cy="11289"/>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6010" y="1505554"/>
            <a:ext cx="11211918" cy="1446550"/>
          </a:xfrm>
          <a:prstGeom prst="rect">
            <a:avLst/>
          </a:prstGeom>
          <a:noFill/>
        </p:spPr>
        <p:txBody>
          <a:bodyPr wrap="square" rtlCol="0">
            <a:spAutoFit/>
          </a:bodyPr>
          <a:lstStyle/>
          <a:p>
            <a:pPr marL="285750" indent="-285750"/>
            <a:r>
              <a:rPr lang="ru-RU" sz="4400" dirty="0">
                <a:latin typeface="Times New Roman" pitchFamily="18" charset="0"/>
                <a:cs typeface="Times New Roman" pitchFamily="18" charset="0"/>
              </a:rPr>
              <a:t>	</a:t>
            </a:r>
            <a:r>
              <a:rPr lang="en-US" sz="4400" dirty="0">
                <a:latin typeface="Times New Roman" pitchFamily="18" charset="0"/>
                <a:cs typeface="Times New Roman" pitchFamily="18" charset="0"/>
              </a:rPr>
              <a:t>The chart is named after</a:t>
            </a:r>
            <a:r>
              <a:rPr lang="ru-RU" sz="4400" dirty="0">
                <a:latin typeface="Times New Roman" pitchFamily="18" charset="0"/>
                <a:cs typeface="Times New Roman" pitchFamily="18" charset="0"/>
              </a:rPr>
              <a:t> </a:t>
            </a:r>
            <a:r>
              <a:rPr lang="ru-RU" sz="4400" b="1" dirty="0">
                <a:latin typeface="Times New Roman" pitchFamily="18" charset="0"/>
                <a:cs typeface="Times New Roman" pitchFamily="18" charset="0"/>
              </a:rPr>
              <a:t>Henry Gantt</a:t>
            </a:r>
            <a:r>
              <a:rPr lang="en-US" sz="4400" dirty="0">
                <a:latin typeface="Times New Roman" pitchFamily="18" charset="0"/>
                <a:cs typeface="Times New Roman" pitchFamily="18" charset="0"/>
              </a:rPr>
              <a:t>, who designed his chart around the years 1910–1915</a:t>
            </a:r>
            <a:r>
              <a:rPr lang="ru-RU" sz="4400" dirty="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
        <p:nvSpPr>
          <p:cNvPr id="10" name="Rectangle 9"/>
          <p:cNvSpPr/>
          <p:nvPr/>
        </p:nvSpPr>
        <p:spPr>
          <a:xfrm>
            <a:off x="4433453" y="3133680"/>
            <a:ext cx="6996547" cy="3539430"/>
          </a:xfrm>
          <a:prstGeom prst="rect">
            <a:avLst/>
          </a:prstGeom>
        </p:spPr>
        <p:txBody>
          <a:bodyPr wrap="square">
            <a:spAutoFit/>
          </a:bodyPr>
          <a:lstStyle/>
          <a:p>
            <a:r>
              <a:rPr lang="en-US" sz="3200" b="1" dirty="0">
                <a:latin typeface="Times New Roman" pitchFamily="18" charset="0"/>
                <a:cs typeface="Times New Roman" pitchFamily="18" charset="0"/>
              </a:rPr>
              <a:t>Henry Laurence Gantt, (1861 – </a:t>
            </a:r>
            <a:r>
              <a:rPr lang="ru-RU" sz="3200" b="1" dirty="0">
                <a:latin typeface="Times New Roman" pitchFamily="18" charset="0"/>
                <a:cs typeface="Times New Roman" pitchFamily="18" charset="0"/>
              </a:rPr>
              <a:t>1</a:t>
            </a:r>
            <a:r>
              <a:rPr lang="en-US" sz="3200" b="1" dirty="0">
                <a:latin typeface="Times New Roman" pitchFamily="18" charset="0"/>
                <a:cs typeface="Times New Roman" pitchFamily="18" charset="0"/>
              </a:rPr>
              <a:t>919) was an American</a:t>
            </a:r>
            <a:r>
              <a:rPr lang="ru-RU" sz="3200" b="1" dirty="0">
                <a:latin typeface="Times New Roman" pitchFamily="18" charset="0"/>
                <a:cs typeface="Times New Roman" pitchFamily="18" charset="0"/>
              </a:rPr>
              <a:t> mechanical engineer</a:t>
            </a:r>
            <a:r>
              <a:rPr lang="en-US" sz="3200" b="1" dirty="0">
                <a:latin typeface="Times New Roman" pitchFamily="18" charset="0"/>
                <a:cs typeface="Times New Roman" pitchFamily="18" charset="0"/>
              </a:rPr>
              <a:t> and</a:t>
            </a:r>
            <a:r>
              <a:rPr lang="ru-RU" sz="3200" b="1" dirty="0">
                <a:latin typeface="Times New Roman" pitchFamily="18" charset="0"/>
                <a:cs typeface="Times New Roman" pitchFamily="18" charset="0"/>
              </a:rPr>
              <a:t> management consultant</a:t>
            </a:r>
            <a:r>
              <a:rPr lang="en-US" sz="3200" b="1" dirty="0">
                <a:latin typeface="Times New Roman" pitchFamily="18" charset="0"/>
                <a:cs typeface="Times New Roman" pitchFamily="18" charset="0"/>
              </a:rPr>
              <a:t> who is best known for his work in the development of</a:t>
            </a:r>
            <a:r>
              <a:rPr lang="ru-RU" sz="3200" b="1" dirty="0">
                <a:latin typeface="Times New Roman" pitchFamily="18" charset="0"/>
                <a:cs typeface="Times New Roman" pitchFamily="18" charset="0"/>
              </a:rPr>
              <a:t> scientific management</a:t>
            </a:r>
            <a:r>
              <a:rPr lang="en-US" sz="3200" b="1" dirty="0">
                <a:latin typeface="Times New Roman" pitchFamily="18" charset="0"/>
                <a:cs typeface="Times New Roman" pitchFamily="18" charset="0"/>
              </a:rPr>
              <a:t>. He created the</a:t>
            </a:r>
            <a:r>
              <a:rPr lang="ru-RU" sz="3200" b="1" dirty="0">
                <a:latin typeface="Times New Roman" pitchFamily="18" charset="0"/>
                <a:cs typeface="Times New Roman" pitchFamily="18" charset="0"/>
              </a:rPr>
              <a:t> Gantt chart</a:t>
            </a:r>
            <a:r>
              <a:rPr lang="en-US" sz="3200" b="1" dirty="0">
                <a:latin typeface="Times New Roman" pitchFamily="18" charset="0"/>
                <a:cs typeface="Times New Roman" pitchFamily="18" charset="0"/>
              </a:rPr>
              <a:t> in the 1910s.</a:t>
            </a:r>
            <a:endParaRPr lang="ru-RU" sz="3200" b="1" dirty="0">
              <a:latin typeface="Times New Roman" pitchFamily="18" charset="0"/>
              <a:cs typeface="Times New Roman" pitchFamily="18" charset="0"/>
            </a:endParaRPr>
          </a:p>
        </p:txBody>
      </p:sp>
      <p:pic>
        <p:nvPicPr>
          <p:cNvPr id="12" name="Picture 11" descr="Henry_L._Gantt.jpg"/>
          <p:cNvPicPr>
            <a:picLocks noChangeAspect="1"/>
          </p:cNvPicPr>
          <p:nvPr/>
        </p:nvPicPr>
        <p:blipFill>
          <a:blip r:embed="rId2"/>
          <a:stretch>
            <a:fillRect/>
          </a:stretch>
        </p:blipFill>
        <p:spPr>
          <a:xfrm>
            <a:off x="1271154" y="2953704"/>
            <a:ext cx="2843646" cy="3558866"/>
          </a:xfrm>
          <a:prstGeom prst="rect">
            <a:avLst/>
          </a:prstGeom>
        </p:spPr>
      </p:pic>
    </p:spTree>
    <p:extLst>
      <p:ext uri="{BB962C8B-B14F-4D97-AF65-F5344CB8AC3E}">
        <p14:creationId xmlns:p14="http://schemas.microsoft.com/office/powerpoint/2010/main" val="803565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3890" y="241737"/>
            <a:ext cx="9365673" cy="769441"/>
          </a:xfrm>
          <a:prstGeom prst="rect">
            <a:avLst/>
          </a:prstGeom>
        </p:spPr>
        <p:txBody>
          <a:bodyPr wrap="square">
            <a:spAutoFit/>
          </a:bodyPr>
          <a:lstStyle/>
          <a:p>
            <a:pPr algn="ctr">
              <a:spcBef>
                <a:spcPts val="1200"/>
              </a:spcBef>
              <a:spcAft>
                <a:spcPts val="1200"/>
              </a:spcAft>
            </a:pPr>
            <a:r>
              <a:rPr lang="ru-RU" sz="4400" b="1" kern="50" dirty="0">
                <a:solidFill>
                  <a:schemeClr val="accent1">
                    <a:lumMod val="50000"/>
                  </a:schemeClr>
                </a:solidFill>
                <a:latin typeface="Times New Roman" panose="02020603050405020304" pitchFamily="18" charset="0"/>
                <a:ea typeface="Times New Roman" panose="02020603050405020304" pitchFamily="18" charset="0"/>
              </a:rPr>
              <a:t>History of Project Management</a:t>
            </a:r>
            <a:endParaRPr lang="en-US" sz="4400" b="1" kern="50" dirty="0">
              <a:solidFill>
                <a:schemeClr val="accent1">
                  <a:lumMod val="50000"/>
                </a:schemeClr>
              </a:solidFill>
              <a:latin typeface="Times New Roman" panose="02020603050405020304" pitchFamily="18" charset="0"/>
              <a:ea typeface="Times New Roman" panose="02020603050405020304" pitchFamily="18" charset="0"/>
            </a:endParaRPr>
          </a:p>
        </p:txBody>
      </p:sp>
      <p:cxnSp>
        <p:nvCxnSpPr>
          <p:cNvPr id="4" name="Straight Connector 3"/>
          <p:cNvCxnSpPr/>
          <p:nvPr/>
        </p:nvCxnSpPr>
        <p:spPr>
          <a:xfrm flipV="1">
            <a:off x="765593" y="1133598"/>
            <a:ext cx="10577689" cy="11289"/>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5174" y="1311589"/>
            <a:ext cx="9854172" cy="2123658"/>
          </a:xfrm>
          <a:prstGeom prst="rect">
            <a:avLst/>
          </a:prstGeom>
          <a:noFill/>
        </p:spPr>
        <p:txBody>
          <a:bodyPr wrap="square" rtlCol="0">
            <a:spAutoFit/>
          </a:bodyPr>
          <a:lstStyle/>
          <a:p>
            <a:pPr marL="285750" indent="-285750">
              <a:buFont typeface="Arial" panose="020B0604020202020204" pitchFamily="34" charset="0"/>
              <a:buChar char="•"/>
            </a:pPr>
            <a:r>
              <a:rPr lang="en-US" sz="4400" dirty="0">
                <a:latin typeface="Times New Roman" pitchFamily="18" charset="0"/>
                <a:cs typeface="Times New Roman" pitchFamily="18" charset="0"/>
              </a:rPr>
              <a:t>The</a:t>
            </a:r>
            <a:r>
              <a:rPr lang="ru-RU" sz="4400" dirty="0">
                <a:latin typeface="Times New Roman" pitchFamily="18" charset="0"/>
                <a:cs typeface="Times New Roman" pitchFamily="18" charset="0"/>
              </a:rPr>
              <a:t> military was the key industry behind the development of several project management techniques. </a:t>
            </a:r>
            <a:endParaRPr lang="en-US" sz="4400" dirty="0">
              <a:latin typeface="Times New Roman" pitchFamily="18" charset="0"/>
              <a:cs typeface="Times New Roman" pitchFamily="18" charset="0"/>
            </a:endParaRPr>
          </a:p>
        </p:txBody>
      </p:sp>
      <p:pic>
        <p:nvPicPr>
          <p:cNvPr id="7" name="Picture 6" descr="introduction-to-project-management-45-728 - Copy.jpg"/>
          <p:cNvPicPr>
            <a:picLocks noChangeAspect="1"/>
          </p:cNvPicPr>
          <p:nvPr/>
        </p:nvPicPr>
        <p:blipFill>
          <a:blip r:embed="rId2"/>
          <a:stretch>
            <a:fillRect/>
          </a:stretch>
        </p:blipFill>
        <p:spPr>
          <a:xfrm>
            <a:off x="1261720" y="3605644"/>
            <a:ext cx="10644352" cy="2601192"/>
          </a:xfrm>
          <a:prstGeom prst="rect">
            <a:avLst/>
          </a:prstGeom>
        </p:spPr>
      </p:pic>
    </p:spTree>
    <p:extLst>
      <p:ext uri="{BB962C8B-B14F-4D97-AF65-F5344CB8AC3E}">
        <p14:creationId xmlns:p14="http://schemas.microsoft.com/office/powerpoint/2010/main" val="80356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16036" y="380282"/>
            <a:ext cx="4637510" cy="769441"/>
          </a:xfrm>
          <a:prstGeom prst="rect">
            <a:avLst/>
          </a:prstGeom>
        </p:spPr>
        <p:txBody>
          <a:bodyPr wrap="square">
            <a:spAutoFit/>
          </a:bodyPr>
          <a:lstStyle/>
          <a:p>
            <a:pPr algn="ctr">
              <a:spcBef>
                <a:spcPts val="1200"/>
              </a:spcBef>
              <a:spcAft>
                <a:spcPts val="1200"/>
              </a:spcAft>
            </a:pPr>
            <a:r>
              <a:rPr lang="en-US" sz="4400" b="1" kern="50" dirty="0">
                <a:solidFill>
                  <a:schemeClr val="accent1">
                    <a:lumMod val="50000"/>
                  </a:schemeClr>
                </a:solidFill>
                <a:latin typeface="Times New Roman" panose="02020603050405020304" pitchFamily="18" charset="0"/>
                <a:ea typeface="Times New Roman" panose="02020603050405020304" pitchFamily="18" charset="0"/>
              </a:rPr>
              <a:t>My Questions…</a:t>
            </a:r>
          </a:p>
        </p:txBody>
      </p:sp>
      <p:cxnSp>
        <p:nvCxnSpPr>
          <p:cNvPr id="4" name="Straight Connector 3"/>
          <p:cNvCxnSpPr/>
          <p:nvPr/>
        </p:nvCxnSpPr>
        <p:spPr>
          <a:xfrm flipV="1">
            <a:off x="959556" y="1424541"/>
            <a:ext cx="10577689" cy="11289"/>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52150" y="1876438"/>
            <a:ext cx="8776428" cy="4154984"/>
          </a:xfrm>
          <a:prstGeom prst="rect">
            <a:avLst/>
          </a:prstGeom>
          <a:noFill/>
        </p:spPr>
        <p:txBody>
          <a:bodyPr wrap="square" rtlCol="0">
            <a:spAutoFit/>
          </a:bodyPr>
          <a:lstStyle/>
          <a:p>
            <a:pPr marL="285750" indent="-285750">
              <a:buFont typeface="Arial" panose="020B0604020202020204" pitchFamily="34" charset="0"/>
              <a:buChar char="•"/>
            </a:pPr>
            <a:r>
              <a:rPr lang="en-US" sz="4400" b="1" dirty="0">
                <a:solidFill>
                  <a:schemeClr val="accent1">
                    <a:lumMod val="50000"/>
                  </a:schemeClr>
                </a:solidFill>
                <a:latin typeface="Times New Roman" panose="02020603050405020304" pitchFamily="18" charset="0"/>
                <a:cs typeface="Times New Roman" panose="02020603050405020304" pitchFamily="18" charset="0"/>
              </a:rPr>
              <a:t>What have you heard about Project Management?</a:t>
            </a:r>
          </a:p>
          <a:p>
            <a:pPr marL="285750" indent="-285750">
              <a:buFont typeface="Arial" panose="020B0604020202020204" pitchFamily="34" charset="0"/>
              <a:buChar char="•"/>
            </a:pPr>
            <a:r>
              <a:rPr lang="en-US" sz="4400" b="1" dirty="0">
                <a:solidFill>
                  <a:schemeClr val="accent1">
                    <a:lumMod val="50000"/>
                  </a:schemeClr>
                </a:solidFill>
                <a:latin typeface="Times New Roman" panose="02020603050405020304" pitchFamily="18" charset="0"/>
                <a:cs typeface="Times New Roman" panose="02020603050405020304" pitchFamily="18" charset="0"/>
              </a:rPr>
              <a:t>Have you any idea about Project Scope?</a:t>
            </a:r>
          </a:p>
          <a:p>
            <a:pPr marL="285750" indent="-285750">
              <a:buFont typeface="Arial" panose="020B0604020202020204" pitchFamily="34" charset="0"/>
              <a:buChar char="•"/>
            </a:pPr>
            <a:r>
              <a:rPr lang="en-US" sz="4400" b="1" dirty="0">
                <a:solidFill>
                  <a:schemeClr val="accent1">
                    <a:lumMod val="50000"/>
                  </a:schemeClr>
                </a:solidFill>
                <a:latin typeface="Times New Roman" panose="02020603050405020304" pitchFamily="18" charset="0"/>
                <a:cs typeface="Times New Roman" panose="02020603050405020304" pitchFamily="18" charset="0"/>
              </a:rPr>
              <a:t>Have you managed project(s)?</a:t>
            </a:r>
          </a:p>
          <a:p>
            <a:pPr marL="285750" indent="-285750">
              <a:buFont typeface="Arial" panose="020B0604020202020204" pitchFamily="34" charset="0"/>
              <a:buChar char="•"/>
            </a:pPr>
            <a:r>
              <a:rPr lang="en-US" sz="4400" b="1" dirty="0">
                <a:solidFill>
                  <a:schemeClr val="accent1">
                    <a:lumMod val="50000"/>
                  </a:schemeClr>
                </a:solidFill>
                <a:latin typeface="Times New Roman" panose="02020603050405020304" pitchFamily="18" charset="0"/>
                <a:cs typeface="Times New Roman" panose="02020603050405020304" pitchFamily="18" charset="0"/>
              </a:rPr>
              <a:t>What would you like to know?</a:t>
            </a:r>
          </a:p>
        </p:txBody>
      </p:sp>
      <p:sp>
        <p:nvSpPr>
          <p:cNvPr id="11" name="Oval 10"/>
          <p:cNvSpPr/>
          <p:nvPr/>
        </p:nvSpPr>
        <p:spPr>
          <a:xfrm>
            <a:off x="8760178" y="490388"/>
            <a:ext cx="2336800" cy="2230234"/>
          </a:xfrm>
          <a:prstGeom prst="ellipse">
            <a:avLst/>
          </a:prstGeom>
          <a:blipFill>
            <a:blip r:embed="rId2">
              <a:extLst>
                <a:ext uri="{28A0092B-C50C-407E-A947-70E740481C1C}">
                  <a14:useLocalDpi xmlns:a14="http://schemas.microsoft.com/office/drawing/2010/main" val="0"/>
                </a:ext>
              </a:extLst>
            </a:blip>
            <a:srcRect/>
            <a:stretch>
              <a:fillRect t="-16000" b="-16000"/>
            </a:stretch>
          </a:blipFill>
          <a:ln w="76200">
            <a:solidFill>
              <a:schemeClr val="accent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04541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46908" y="311010"/>
            <a:ext cx="9365673" cy="769441"/>
          </a:xfrm>
          <a:prstGeom prst="rect">
            <a:avLst/>
          </a:prstGeom>
        </p:spPr>
        <p:txBody>
          <a:bodyPr wrap="square">
            <a:spAutoFit/>
          </a:bodyPr>
          <a:lstStyle/>
          <a:p>
            <a:pPr algn="ctr">
              <a:spcBef>
                <a:spcPts val="1200"/>
              </a:spcBef>
              <a:spcAft>
                <a:spcPts val="1200"/>
              </a:spcAft>
            </a:pPr>
            <a:r>
              <a:rPr lang="ru-RU" sz="4400" b="1" kern="50" dirty="0">
                <a:solidFill>
                  <a:schemeClr val="accent1">
                    <a:lumMod val="50000"/>
                  </a:schemeClr>
                </a:solidFill>
                <a:latin typeface="Times New Roman" panose="02020603050405020304" pitchFamily="18" charset="0"/>
                <a:ea typeface="Times New Roman" panose="02020603050405020304" pitchFamily="18" charset="0"/>
              </a:rPr>
              <a:t>Project Management Institut (PMI)</a:t>
            </a:r>
            <a:endParaRPr lang="en-US" sz="4400" b="1" kern="50" dirty="0">
              <a:solidFill>
                <a:schemeClr val="accent1">
                  <a:lumMod val="50000"/>
                </a:schemeClr>
              </a:solidFill>
              <a:latin typeface="Times New Roman" panose="02020603050405020304" pitchFamily="18" charset="0"/>
              <a:ea typeface="Times New Roman" panose="02020603050405020304" pitchFamily="18" charset="0"/>
            </a:endParaRPr>
          </a:p>
        </p:txBody>
      </p:sp>
      <p:cxnSp>
        <p:nvCxnSpPr>
          <p:cNvPr id="4" name="Straight Connector 3"/>
          <p:cNvCxnSpPr/>
          <p:nvPr/>
        </p:nvCxnSpPr>
        <p:spPr>
          <a:xfrm flipV="1">
            <a:off x="724029" y="1258288"/>
            <a:ext cx="10577689" cy="11289"/>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75855" y="1983755"/>
            <a:ext cx="10654146" cy="3170099"/>
          </a:xfrm>
          <a:prstGeom prst="rect">
            <a:avLst/>
          </a:prstGeom>
        </p:spPr>
        <p:txBody>
          <a:bodyPr wrap="square">
            <a:spAutoFit/>
          </a:bodyPr>
          <a:lstStyle/>
          <a:p>
            <a:r>
              <a:rPr lang="en-US" sz="4000" b="1" dirty="0">
                <a:latin typeface="Times New Roman" pitchFamily="18" charset="0"/>
                <a:cs typeface="Times New Roman" pitchFamily="18" charset="0"/>
              </a:rPr>
              <a:t>The Project Management Institute (PMI) was </a:t>
            </a:r>
            <a:r>
              <a:rPr lang="ru-RU" sz="4000" b="1" dirty="0">
                <a:latin typeface="Times New Roman" pitchFamily="18" charset="0"/>
                <a:cs typeface="Times New Roman" pitchFamily="18" charset="0"/>
              </a:rPr>
              <a:t>founded in </a:t>
            </a:r>
            <a:r>
              <a:rPr lang="en-US" sz="4000" b="1" dirty="0">
                <a:latin typeface="Times New Roman" pitchFamily="18" charset="0"/>
                <a:cs typeface="Times New Roman" pitchFamily="18" charset="0"/>
              </a:rPr>
              <a:t>Pennsylvania in 1969 </a:t>
            </a:r>
            <a:r>
              <a:rPr lang="ru-RU" sz="4000" b="1" dirty="0">
                <a:latin typeface="Times New Roman" pitchFamily="18" charset="0"/>
                <a:cs typeface="Times New Roman" pitchFamily="18" charset="0"/>
              </a:rPr>
              <a:t>by</a:t>
            </a:r>
            <a:r>
              <a:rPr lang="en-US" sz="4000" b="1" dirty="0">
                <a:latin typeface="Times New Roman" pitchFamily="18" charset="0"/>
                <a:cs typeface="Times New Roman" pitchFamily="18" charset="0"/>
              </a:rPr>
              <a:t> five volunteers in the field of project management working together to “advance the practice, science and profession of project management”.</a:t>
            </a:r>
            <a:endParaRPr lang="ru-RU"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803565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2326" y="615810"/>
            <a:ext cx="9365673" cy="769441"/>
          </a:xfrm>
          <a:prstGeom prst="rect">
            <a:avLst/>
          </a:prstGeom>
        </p:spPr>
        <p:txBody>
          <a:bodyPr wrap="square">
            <a:spAutoFit/>
          </a:bodyPr>
          <a:lstStyle/>
          <a:p>
            <a:pPr algn="ctr">
              <a:spcBef>
                <a:spcPts val="1200"/>
              </a:spcBef>
              <a:spcAft>
                <a:spcPts val="1200"/>
              </a:spcAft>
            </a:pPr>
            <a:r>
              <a:rPr lang="ru-RU" sz="4400" b="1" dirty="0">
                <a:solidFill>
                  <a:schemeClr val="accent1">
                    <a:lumMod val="50000"/>
                  </a:schemeClr>
                </a:solidFill>
                <a:latin typeface="Times New Roman" pitchFamily="18" charset="0"/>
                <a:cs typeface="Times New Roman" pitchFamily="18" charset="0"/>
              </a:rPr>
              <a:t>What is </a:t>
            </a:r>
            <a:r>
              <a:rPr lang="en-US" sz="4400" b="1" dirty="0">
                <a:solidFill>
                  <a:schemeClr val="accent1">
                    <a:lumMod val="50000"/>
                  </a:schemeClr>
                </a:solidFill>
                <a:latin typeface="Times New Roman" pitchFamily="18" charset="0"/>
                <a:cs typeface="Times New Roman" pitchFamily="18" charset="0"/>
              </a:rPr>
              <a:t>PMBOK® Guide</a:t>
            </a:r>
            <a:r>
              <a:rPr lang="ru-RU" sz="4400" b="1" dirty="0">
                <a:solidFill>
                  <a:schemeClr val="accent1">
                    <a:lumMod val="50000"/>
                  </a:schemeClr>
                </a:solidFill>
                <a:latin typeface="Times New Roman" pitchFamily="18" charset="0"/>
                <a:cs typeface="Times New Roman" pitchFamily="18" charset="0"/>
              </a:rPr>
              <a:t> ?</a:t>
            </a:r>
            <a:endParaRPr lang="en-US" sz="4400" b="1" kern="50" dirty="0">
              <a:solidFill>
                <a:schemeClr val="accent1">
                  <a:lumMod val="50000"/>
                </a:schemeClr>
              </a:solidFill>
              <a:latin typeface="Times New Roman" panose="02020603050405020304" pitchFamily="18" charset="0"/>
              <a:ea typeface="Times New Roman" panose="02020603050405020304" pitchFamily="18" charset="0"/>
            </a:endParaRPr>
          </a:p>
        </p:txBody>
      </p:sp>
      <p:sp>
        <p:nvSpPr>
          <p:cNvPr id="5" name="Rectangle 4"/>
          <p:cNvSpPr/>
          <p:nvPr/>
        </p:nvSpPr>
        <p:spPr>
          <a:xfrm>
            <a:off x="983672" y="1803691"/>
            <a:ext cx="10557164" cy="3785652"/>
          </a:xfrm>
          <a:prstGeom prst="rect">
            <a:avLst/>
          </a:prstGeom>
        </p:spPr>
        <p:txBody>
          <a:bodyPr wrap="square">
            <a:spAutoFit/>
          </a:bodyPr>
          <a:lstStyle/>
          <a:p>
            <a:pPr marL="539750" indent="-539750">
              <a:buFont typeface="Wingdings" pitchFamily="2" charset="2"/>
              <a:buChar char="Ø"/>
            </a:pPr>
            <a:r>
              <a:rPr lang="en-US" sz="4000" b="1" dirty="0">
                <a:latin typeface="Times New Roman" pitchFamily="18" charset="0"/>
                <a:cs typeface="Times New Roman" pitchFamily="18" charset="0"/>
              </a:rPr>
              <a:t>PMBOK® Guide is an acronym for “A Guide to the Project Management Body of Knowledge”. </a:t>
            </a:r>
            <a:endParaRPr lang="ru-RU" sz="4000" b="1" dirty="0">
              <a:latin typeface="Times New Roman" pitchFamily="18" charset="0"/>
              <a:cs typeface="Times New Roman" pitchFamily="18" charset="0"/>
            </a:endParaRPr>
          </a:p>
          <a:p>
            <a:pPr marL="539750" indent="-539750">
              <a:buFont typeface="Wingdings" pitchFamily="2" charset="2"/>
              <a:buChar char="Ø"/>
            </a:pPr>
            <a:r>
              <a:rPr lang="en-US" sz="4000" b="1" dirty="0">
                <a:latin typeface="Times New Roman" pitchFamily="18" charset="0"/>
                <a:cs typeface="Times New Roman" pitchFamily="18" charset="0"/>
              </a:rPr>
              <a:t>It is the single most important publication by the PMI for PMP® aspirants to study and prepare for the PMP® Exam. </a:t>
            </a:r>
            <a:endParaRPr lang="ru-RU" sz="4000" b="1"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2326" y="615810"/>
            <a:ext cx="9365673" cy="769441"/>
          </a:xfrm>
          <a:prstGeom prst="rect">
            <a:avLst/>
          </a:prstGeom>
        </p:spPr>
        <p:txBody>
          <a:bodyPr wrap="square">
            <a:spAutoFit/>
          </a:bodyPr>
          <a:lstStyle/>
          <a:p>
            <a:pPr algn="ctr">
              <a:spcBef>
                <a:spcPts val="1200"/>
              </a:spcBef>
              <a:spcAft>
                <a:spcPts val="1200"/>
              </a:spcAft>
            </a:pPr>
            <a:r>
              <a:rPr lang="ru-RU" sz="4400" b="1" dirty="0">
                <a:solidFill>
                  <a:schemeClr val="accent1">
                    <a:lumMod val="50000"/>
                  </a:schemeClr>
                </a:solidFill>
                <a:latin typeface="Times New Roman" pitchFamily="18" charset="0"/>
                <a:cs typeface="Times New Roman" pitchFamily="18" charset="0"/>
              </a:rPr>
              <a:t>What is </a:t>
            </a:r>
            <a:r>
              <a:rPr lang="en-US" sz="4400" b="1" dirty="0">
                <a:solidFill>
                  <a:schemeClr val="accent1">
                    <a:lumMod val="50000"/>
                  </a:schemeClr>
                </a:solidFill>
                <a:latin typeface="Times New Roman" pitchFamily="18" charset="0"/>
                <a:cs typeface="Times New Roman" pitchFamily="18" charset="0"/>
              </a:rPr>
              <a:t>PMBOK® Guide</a:t>
            </a:r>
            <a:r>
              <a:rPr lang="ru-RU" sz="4400" b="1" dirty="0">
                <a:solidFill>
                  <a:schemeClr val="accent1">
                    <a:lumMod val="50000"/>
                  </a:schemeClr>
                </a:solidFill>
                <a:latin typeface="Times New Roman" pitchFamily="18" charset="0"/>
                <a:cs typeface="Times New Roman" pitchFamily="18" charset="0"/>
              </a:rPr>
              <a:t> ?</a:t>
            </a:r>
            <a:endParaRPr lang="en-US" sz="4400" b="1" kern="50" dirty="0">
              <a:solidFill>
                <a:schemeClr val="accent1">
                  <a:lumMod val="50000"/>
                </a:schemeClr>
              </a:solidFill>
              <a:latin typeface="Times New Roman" panose="02020603050405020304" pitchFamily="18" charset="0"/>
              <a:ea typeface="Times New Roman" panose="02020603050405020304" pitchFamily="18" charset="0"/>
            </a:endParaRPr>
          </a:p>
        </p:txBody>
      </p:sp>
      <p:sp>
        <p:nvSpPr>
          <p:cNvPr id="5" name="Rectangle 4"/>
          <p:cNvSpPr/>
          <p:nvPr/>
        </p:nvSpPr>
        <p:spPr>
          <a:xfrm>
            <a:off x="637308" y="1720564"/>
            <a:ext cx="10903528" cy="4154984"/>
          </a:xfrm>
          <a:prstGeom prst="rect">
            <a:avLst/>
          </a:prstGeom>
        </p:spPr>
        <p:txBody>
          <a:bodyPr wrap="square">
            <a:spAutoFit/>
          </a:bodyPr>
          <a:lstStyle/>
          <a:p>
            <a:pPr marL="539750" indent="-539750">
              <a:buFont typeface="Wingdings" pitchFamily="2" charset="2"/>
              <a:buChar char="Ø"/>
            </a:pPr>
            <a:r>
              <a:rPr lang="en-US" sz="4400" b="1" dirty="0">
                <a:latin typeface="Times New Roman" pitchFamily="18" charset="0"/>
                <a:cs typeface="Times New Roman" pitchFamily="18" charset="0"/>
              </a:rPr>
              <a:t>A Guide to the Project Management Body of Knowledge (PMBOK® Guide) is a publication by the </a:t>
            </a:r>
            <a:r>
              <a:rPr lang="en-US" sz="4400" b="1" dirty="0">
                <a:latin typeface="Times New Roman" pitchFamily="18" charset="0"/>
                <a:cs typeface="Times New Roman" pitchFamily="18" charset="0"/>
                <a:hlinkClick r:id="rId2"/>
              </a:rPr>
              <a:t>Project Management Institute (PMI)</a:t>
            </a:r>
            <a:r>
              <a:rPr lang="en-US" sz="4400" b="1" dirty="0">
                <a:latin typeface="Times New Roman" pitchFamily="18" charset="0"/>
                <a:cs typeface="Times New Roman" pitchFamily="18" charset="0"/>
              </a:rPr>
              <a:t> which documents the standards and best practices for the field of project management.</a:t>
            </a:r>
            <a:endParaRPr lang="ru-RU" sz="4400" b="1"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199" y="186319"/>
            <a:ext cx="9365673" cy="1446550"/>
          </a:xfrm>
          <a:prstGeom prst="rect">
            <a:avLst/>
          </a:prstGeom>
        </p:spPr>
        <p:txBody>
          <a:bodyPr wrap="square">
            <a:spAutoFit/>
          </a:bodyPr>
          <a:lstStyle/>
          <a:p>
            <a:pPr algn="ctr">
              <a:spcBef>
                <a:spcPts val="1200"/>
              </a:spcBef>
              <a:spcAft>
                <a:spcPts val="1200"/>
              </a:spcAft>
            </a:pPr>
            <a:r>
              <a:rPr lang="ru-RU" sz="4400" b="1" kern="50" dirty="0">
                <a:solidFill>
                  <a:schemeClr val="accent1">
                    <a:lumMod val="50000"/>
                  </a:schemeClr>
                </a:solidFill>
                <a:latin typeface="Times New Roman" panose="02020603050405020304" pitchFamily="18" charset="0"/>
                <a:ea typeface="Times New Roman" panose="02020603050405020304" pitchFamily="18" charset="0"/>
              </a:rPr>
              <a:t>Project Management Body of Knowledge Guide (</a:t>
            </a:r>
            <a:r>
              <a:rPr lang="en-US" sz="4400" b="1" dirty="0">
                <a:solidFill>
                  <a:schemeClr val="accent1">
                    <a:lumMod val="50000"/>
                  </a:schemeClr>
                </a:solidFill>
                <a:latin typeface="Times New Roman" pitchFamily="18" charset="0"/>
                <a:cs typeface="Times New Roman" pitchFamily="18" charset="0"/>
              </a:rPr>
              <a:t>PMBOK® Guide </a:t>
            </a:r>
            <a:r>
              <a:rPr lang="ru-RU" sz="4400" b="1" kern="50" dirty="0">
                <a:solidFill>
                  <a:schemeClr val="accent1">
                    <a:lumMod val="50000"/>
                  </a:schemeClr>
                </a:solidFill>
                <a:latin typeface="Times New Roman" panose="02020603050405020304" pitchFamily="18" charset="0"/>
                <a:ea typeface="Times New Roman" panose="02020603050405020304" pitchFamily="18" charset="0"/>
              </a:rPr>
              <a:t>)</a:t>
            </a:r>
            <a:endParaRPr lang="en-US" sz="4400" b="1" kern="50" dirty="0">
              <a:solidFill>
                <a:schemeClr val="accent1">
                  <a:lumMod val="50000"/>
                </a:schemeClr>
              </a:solidFill>
              <a:latin typeface="Times New Roman" panose="02020603050405020304" pitchFamily="18" charset="0"/>
              <a:ea typeface="Times New Roman" panose="02020603050405020304" pitchFamily="18" charset="0"/>
            </a:endParaRPr>
          </a:p>
        </p:txBody>
      </p:sp>
      <p:sp>
        <p:nvSpPr>
          <p:cNvPr id="5" name="Rectangle 4"/>
          <p:cNvSpPr/>
          <p:nvPr/>
        </p:nvSpPr>
        <p:spPr>
          <a:xfrm>
            <a:off x="789710" y="1886819"/>
            <a:ext cx="10557164" cy="4524315"/>
          </a:xfrm>
          <a:prstGeom prst="rect">
            <a:avLst/>
          </a:prstGeom>
        </p:spPr>
        <p:txBody>
          <a:bodyPr wrap="square">
            <a:spAutoFit/>
          </a:bodyPr>
          <a:lstStyle/>
          <a:p>
            <a:pPr marL="539750" indent="-539750">
              <a:buFont typeface="Wingdings" pitchFamily="2" charset="2"/>
              <a:buChar char="Ø"/>
            </a:pPr>
            <a:r>
              <a:rPr lang="en-US" sz="3200" b="1" dirty="0">
                <a:latin typeface="Times New Roman" pitchFamily="18" charset="0"/>
                <a:cs typeface="Times New Roman" pitchFamily="18" charset="0"/>
              </a:rPr>
              <a:t>The first ever PMBOK® Guide was published in 1996. </a:t>
            </a:r>
            <a:endParaRPr lang="ru-RU" sz="3200" b="1" dirty="0">
              <a:latin typeface="Times New Roman" pitchFamily="18" charset="0"/>
              <a:cs typeface="Times New Roman" pitchFamily="18" charset="0"/>
            </a:endParaRPr>
          </a:p>
          <a:p>
            <a:pPr marL="539750" indent="-539750">
              <a:buFont typeface="Wingdings" pitchFamily="2" charset="2"/>
              <a:buChar char="Ø"/>
            </a:pPr>
            <a:r>
              <a:rPr lang="en-US" sz="3200" b="1" dirty="0">
                <a:latin typeface="Times New Roman" pitchFamily="18" charset="0"/>
                <a:cs typeface="Times New Roman" pitchFamily="18" charset="0"/>
              </a:rPr>
              <a:t>Each subsequent edition was introduced to supersede the previous version as new best practices and standards are continually introduced and the organization of the PMBOK® Guide becomes more systematic. </a:t>
            </a:r>
            <a:endParaRPr lang="ru-RU" sz="3200" b="1" dirty="0">
              <a:latin typeface="Times New Roman" pitchFamily="18" charset="0"/>
              <a:cs typeface="Times New Roman" pitchFamily="18" charset="0"/>
            </a:endParaRPr>
          </a:p>
          <a:p>
            <a:pPr marL="539750" indent="-539750">
              <a:buFont typeface="Wingdings" pitchFamily="2" charset="2"/>
              <a:buChar char="Ø"/>
            </a:pPr>
            <a:r>
              <a:rPr lang="en-US" sz="3200" b="1" dirty="0">
                <a:latin typeface="Times New Roman" pitchFamily="18" charset="0"/>
                <a:cs typeface="Times New Roman" pitchFamily="18" charset="0"/>
              </a:rPr>
              <a:t>The current edition of the PMBOK® Guide is the fifth edition.</a:t>
            </a:r>
            <a:r>
              <a:rPr lang="ru-RU" sz="3200" b="1" dirty="0">
                <a:latin typeface="Times New Roman" pitchFamily="18" charset="0"/>
                <a:cs typeface="Times New Roman" pitchFamily="18" charset="0"/>
              </a:rPr>
              <a:t> </a:t>
            </a:r>
            <a:r>
              <a:rPr lang="en-US" sz="3200" b="1" dirty="0">
                <a:latin typeface="Times New Roman" pitchFamily="18" charset="0"/>
                <a:cs typeface="Times New Roman" pitchFamily="18" charset="0"/>
              </a:rPr>
              <a:t>The 6th edition of the PMBOK® Guide will be published in September 2017 as review and editorial work is now in progress. </a:t>
            </a:r>
            <a:endParaRPr lang="ru-RU" sz="3200" b="1"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756" y="265080"/>
            <a:ext cx="11921067" cy="637097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 few project management methodologies examples with short descriptions:</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PRojects IN Controlled Environments (PRINCE)</a:t>
            </a:r>
            <a:r>
              <a:rPr lang="en-US" sz="2400" dirty="0">
                <a:latin typeface="Times New Roman" panose="02020603050405020304" pitchFamily="18" charset="0"/>
                <a:cs typeface="Times New Roman" panose="02020603050405020304" pitchFamily="18" charset="0"/>
              </a:rPr>
              <a:t> is a project management method. It covers the management, control and organization of a project.</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Method 123 Project Management methodology, also called MPMM (Project Management Methodology Manager) </a:t>
            </a:r>
            <a:r>
              <a:rPr lang="en-US" sz="2400" dirty="0">
                <a:latin typeface="Times New Roman" panose="02020603050405020304" pitchFamily="18" charset="0"/>
                <a:cs typeface="Times New Roman" panose="02020603050405020304" pitchFamily="18" charset="0"/>
              </a:rPr>
              <a:t>is based on the worldwide project management standards PMBOK and Prince2 and contains all of the project management templates, forms and checklists needed.</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Ten Step Project Management Process</a:t>
            </a:r>
            <a:r>
              <a:rPr lang="en-US" sz="2400" dirty="0">
                <a:latin typeface="Times New Roman" panose="02020603050405020304" pitchFamily="18" charset="0"/>
                <a:cs typeface="Times New Roman" panose="02020603050405020304" pitchFamily="18" charset="0"/>
              </a:rPr>
              <a:t> is a methodology for managing work as a project and it’s designed to be as flexible as you need to manage your project.</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UPMM Unified Project Management methodology </a:t>
            </a:r>
            <a:r>
              <a:rPr lang="en-US" sz="2400" dirty="0">
                <a:latin typeface="Times New Roman" panose="02020603050405020304" pitchFamily="18" charset="0"/>
                <a:cs typeface="Times New Roman" panose="02020603050405020304" pitchFamily="18" charset="0"/>
              </a:rPr>
              <a:t>based on suite of knowledge management tools.</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AdPM – a best practices project methodology.</a:t>
            </a: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MBP- Managing by Project from X-Pert Group. </a:t>
            </a:r>
            <a:r>
              <a:rPr lang="en-US" sz="2400" dirty="0">
                <a:latin typeface="Times New Roman" panose="02020603050405020304" pitchFamily="18" charset="0"/>
                <a:cs typeface="Times New Roman" panose="02020603050405020304" pitchFamily="18" charset="0"/>
              </a:rPr>
              <a:t>Programme and Project Management methodology and services.</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MITP – Managing Information Technology Projects. </a:t>
            </a:r>
            <a:r>
              <a:rPr lang="en-US" sz="2400" dirty="0">
                <a:latin typeface="Times New Roman" panose="02020603050405020304" pitchFamily="18" charset="0"/>
                <a:cs typeface="Times New Roman" panose="02020603050405020304" pitchFamily="18" charset="0"/>
              </a:rPr>
              <a:t>IBM’s established </a:t>
            </a:r>
            <a:r>
              <a:rPr lang="en-US" sz="2400" b="1" dirty="0">
                <a:latin typeface="Times New Roman" panose="02020603050405020304" pitchFamily="18" charset="0"/>
                <a:cs typeface="Times New Roman" panose="02020603050405020304" pitchFamily="18" charset="0"/>
              </a:rPr>
              <a:t>project management</a:t>
            </a:r>
            <a:r>
              <a:rPr lang="en-US" sz="2400" dirty="0">
                <a:latin typeface="Times New Roman" panose="02020603050405020304" pitchFamily="18" charset="0"/>
                <a:cs typeface="Times New Roman" panose="02020603050405020304" pitchFamily="18" charset="0"/>
              </a:rPr>
              <a:t> delivery method.</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Microsoft Solutions Framework</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MSF</a:t>
            </a:r>
            <a:r>
              <a:rPr lang="en-US" sz="2400" dirty="0">
                <a:latin typeface="Times New Roman" panose="02020603050405020304" pitchFamily="18" charset="0"/>
                <a:cs typeface="Times New Roman" panose="02020603050405020304" pitchFamily="18" charset="0"/>
              </a:rPr>
              <a:t>) is a set of principles, models, disciplines, concepts, and guidelines for delivering information technology solutions</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522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6577" y="2743200"/>
            <a:ext cx="6829779" cy="1323439"/>
          </a:xfrm>
          <a:prstGeom prst="rect">
            <a:avLst/>
          </a:prstGeom>
          <a:noFill/>
        </p:spPr>
        <p:txBody>
          <a:bodyPr wrap="square" rtlCol="0">
            <a:spAutoFit/>
          </a:bodyPr>
          <a:lstStyle/>
          <a:p>
            <a:pPr algn="ctr"/>
            <a:r>
              <a:rPr lang="en-US" sz="4000" b="1" dirty="0">
                <a:solidFill>
                  <a:schemeClr val="accent1">
                    <a:lumMod val="50000"/>
                  </a:schemeClr>
                </a:solidFill>
                <a:latin typeface="Times New Roman" panose="02020603050405020304" pitchFamily="18" charset="0"/>
                <a:cs typeface="Times New Roman" panose="02020603050405020304" pitchFamily="18" charset="0"/>
              </a:rPr>
              <a:t>DO YOU THINK YOU CAN MANAGE A PROJECT ???</a:t>
            </a:r>
          </a:p>
        </p:txBody>
      </p:sp>
      <p:pic>
        <p:nvPicPr>
          <p:cNvPr id="5" name="Picture 4" descr="xigKokxjT.jpeg"/>
          <p:cNvPicPr>
            <a:picLocks noChangeAspect="1"/>
          </p:cNvPicPr>
          <p:nvPr/>
        </p:nvPicPr>
        <p:blipFill>
          <a:blip r:embed="rId2" cstate="print"/>
          <a:stretch>
            <a:fillRect/>
          </a:stretch>
        </p:blipFill>
        <p:spPr>
          <a:xfrm>
            <a:off x="8161867" y="528525"/>
            <a:ext cx="3702757" cy="5458691"/>
          </a:xfrm>
          <a:prstGeom prst="rect">
            <a:avLst/>
          </a:prstGeom>
        </p:spPr>
      </p:pic>
    </p:spTree>
    <p:extLst>
      <p:ext uri="{BB962C8B-B14F-4D97-AF65-F5344CB8AC3E}">
        <p14:creationId xmlns:p14="http://schemas.microsoft.com/office/powerpoint/2010/main" val="2798102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5487" y="3731273"/>
            <a:ext cx="8700653" cy="2431435"/>
          </a:xfrm>
          <a:prstGeom prst="rect">
            <a:avLst/>
          </a:prstGeom>
          <a:noFill/>
        </p:spPr>
        <p:txBody>
          <a:bodyPr wrap="square" rtlCol="0">
            <a:spAutoFit/>
          </a:bodyPr>
          <a:lstStyle/>
          <a:p>
            <a:pPr algn="ctr"/>
            <a:r>
              <a:rPr lang="en-US" sz="5400" b="1" dirty="0">
                <a:solidFill>
                  <a:srgbClr val="00B050"/>
                </a:solidFill>
                <a:latin typeface="Times New Roman" pitchFamily="18" charset="0"/>
                <a:cs typeface="Times New Roman" pitchFamily="18" charset="0"/>
              </a:rPr>
              <a:t>2</a:t>
            </a:r>
            <a:r>
              <a:rPr lang="ru-RU" sz="5400" b="1" dirty="0">
                <a:solidFill>
                  <a:srgbClr val="00B050"/>
                </a:solidFill>
                <a:latin typeface="Times New Roman" pitchFamily="18" charset="0"/>
                <a:cs typeface="Times New Roman" pitchFamily="18" charset="0"/>
              </a:rPr>
              <a:t>0 minutes</a:t>
            </a:r>
            <a:r>
              <a:rPr lang="en-US" sz="5400" b="1" dirty="0">
                <a:solidFill>
                  <a:srgbClr val="00B050"/>
                </a:solidFill>
                <a:latin typeface="Times New Roman" pitchFamily="18" charset="0"/>
                <a:cs typeface="Times New Roman" pitchFamily="18" charset="0"/>
              </a:rPr>
              <a:t> </a:t>
            </a:r>
          </a:p>
          <a:p>
            <a:pPr algn="ctr"/>
            <a:r>
              <a:rPr lang="en-US" sz="5400" b="1" dirty="0">
                <a:solidFill>
                  <a:srgbClr val="00B050"/>
                </a:solidFill>
                <a:latin typeface="Times New Roman" pitchFamily="18" charset="0"/>
                <a:cs typeface="Times New Roman" pitchFamily="18" charset="0"/>
              </a:rPr>
              <a:t>for HAPPY WORK:</a:t>
            </a:r>
          </a:p>
          <a:p>
            <a:pPr algn="ctr"/>
            <a:r>
              <a:rPr lang="en-US" sz="4400" b="1" dirty="0">
                <a:solidFill>
                  <a:schemeClr val="accent1">
                    <a:lumMod val="50000"/>
                  </a:schemeClr>
                </a:solidFill>
                <a:latin typeface="Times New Roman" pitchFamily="18" charset="0"/>
                <a:cs typeface="Times New Roman" pitchFamily="18" charset="0"/>
              </a:rPr>
              <a:t>“TOWER BUILDING”</a:t>
            </a:r>
            <a:endParaRPr lang="ru-RU" sz="4400" b="1" dirty="0">
              <a:solidFill>
                <a:schemeClr val="accent1">
                  <a:lumMod val="50000"/>
                </a:schemeClr>
              </a:solidFill>
              <a:latin typeface="Times New Roman" pitchFamily="18" charset="0"/>
              <a:cs typeface="Times New Roman" pitchFamily="18" charset="0"/>
            </a:endParaRPr>
          </a:p>
        </p:txBody>
      </p:sp>
      <p:sp>
        <p:nvSpPr>
          <p:cNvPr id="6" name="Rounded Rectangle 5"/>
          <p:cNvSpPr/>
          <p:nvPr/>
        </p:nvSpPr>
        <p:spPr>
          <a:xfrm>
            <a:off x="235527" y="193964"/>
            <a:ext cx="11720946" cy="638694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6" descr="images3.jpg"/>
          <p:cNvPicPr>
            <a:picLocks noChangeAspect="1"/>
          </p:cNvPicPr>
          <p:nvPr/>
        </p:nvPicPr>
        <p:blipFill>
          <a:blip r:embed="rId2"/>
          <a:stretch>
            <a:fillRect/>
          </a:stretch>
        </p:blipFill>
        <p:spPr>
          <a:xfrm>
            <a:off x="1842655" y="434685"/>
            <a:ext cx="8200406" cy="318904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2756" y="3623732"/>
            <a:ext cx="1733550" cy="2705100"/>
          </a:xfrm>
          <a:prstGeom prst="rect">
            <a:avLst/>
          </a:prstGeom>
        </p:spPr>
      </p:pic>
    </p:spTree>
    <p:extLst>
      <p:ext uri="{BB962C8B-B14F-4D97-AF65-F5344CB8AC3E}">
        <p14:creationId xmlns:p14="http://schemas.microsoft.com/office/powerpoint/2010/main" val="88980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0689" y="360221"/>
            <a:ext cx="7342909" cy="830997"/>
          </a:xfrm>
          <a:prstGeom prst="rect">
            <a:avLst/>
          </a:prstGeom>
          <a:noFill/>
        </p:spPr>
        <p:txBody>
          <a:bodyPr wrap="square" rtlCol="0">
            <a:spAutoFit/>
          </a:bodyPr>
          <a:lstStyle/>
          <a:p>
            <a:pPr algn="ctr"/>
            <a:r>
              <a:rPr lang="en-US" sz="4800" b="1" dirty="0">
                <a:latin typeface="Times New Roman" pitchFamily="18" charset="0"/>
                <a:cs typeface="Times New Roman" pitchFamily="18" charset="0"/>
              </a:rPr>
              <a:t>“TOWER BUILDERS”</a:t>
            </a:r>
            <a:endParaRPr lang="ru-RU" sz="4800" b="1" dirty="0">
              <a:latin typeface="Times New Roman" pitchFamily="18" charset="0"/>
              <a:cs typeface="Times New Roman" pitchFamily="18" charset="0"/>
            </a:endParaRPr>
          </a:p>
        </p:txBody>
      </p:sp>
      <p:sp>
        <p:nvSpPr>
          <p:cNvPr id="5" name="Rectangle 4"/>
          <p:cNvSpPr/>
          <p:nvPr/>
        </p:nvSpPr>
        <p:spPr>
          <a:xfrm>
            <a:off x="581890" y="1457281"/>
            <a:ext cx="7703127" cy="4832092"/>
          </a:xfrm>
          <a:prstGeom prst="rect">
            <a:avLst/>
          </a:prstGeom>
        </p:spPr>
        <p:txBody>
          <a:bodyPr wrap="square">
            <a:spAutoFit/>
          </a:bodyPr>
          <a:lstStyle/>
          <a:p>
            <a:pPr marL="539750" indent="-539750">
              <a:buFont typeface="Wingdings" pitchFamily="2" charset="2"/>
              <a:buChar char="Ø"/>
            </a:pPr>
            <a:r>
              <a:rPr lang="en-US" sz="4400" b="1" dirty="0">
                <a:latin typeface="Times New Roman" pitchFamily="18" charset="0"/>
                <a:cs typeface="Times New Roman" pitchFamily="18" charset="0"/>
              </a:rPr>
              <a:t>This icebreaker exercise requires </a:t>
            </a:r>
            <a:r>
              <a:rPr lang="ru-RU" sz="4400" b="1" dirty="0">
                <a:latin typeface="Times New Roman" pitchFamily="18" charset="0"/>
                <a:cs typeface="Times New Roman" pitchFamily="18" charset="0"/>
              </a:rPr>
              <a:t>20 minutes for</a:t>
            </a:r>
            <a:r>
              <a:rPr lang="en-US" sz="4400" b="1" dirty="0">
                <a:latin typeface="Times New Roman" pitchFamily="18" charset="0"/>
                <a:cs typeface="Times New Roman" pitchFamily="18" charset="0"/>
              </a:rPr>
              <a:t> preparation. </a:t>
            </a:r>
            <a:endParaRPr lang="ru-RU" sz="4400" b="1" dirty="0">
              <a:latin typeface="Times New Roman" pitchFamily="18" charset="0"/>
              <a:cs typeface="Times New Roman" pitchFamily="18" charset="0"/>
            </a:endParaRPr>
          </a:p>
          <a:p>
            <a:pPr marL="539750" indent="-539750">
              <a:buFont typeface="Wingdings" pitchFamily="2" charset="2"/>
              <a:buChar char="Ø"/>
            </a:pPr>
            <a:r>
              <a:rPr lang="en-US" sz="4400" b="1" dirty="0">
                <a:latin typeface="Times New Roman" pitchFamily="18" charset="0"/>
                <a:cs typeface="Times New Roman" pitchFamily="18" charset="0"/>
              </a:rPr>
              <a:t>The aim is to build a tower to support a </a:t>
            </a:r>
            <a:r>
              <a:rPr lang="ru-RU" sz="4400" b="1" dirty="0">
                <a:latin typeface="Times New Roman" pitchFamily="18" charset="0"/>
                <a:cs typeface="Times New Roman" pitchFamily="18" charset="0"/>
              </a:rPr>
              <a:t>box</a:t>
            </a:r>
            <a:r>
              <a:rPr lang="en-US" sz="4400" b="1" dirty="0">
                <a:latin typeface="Times New Roman" pitchFamily="18" charset="0"/>
                <a:cs typeface="Times New Roman" pitchFamily="18" charset="0"/>
              </a:rPr>
              <a:t> with candy. </a:t>
            </a:r>
            <a:endParaRPr lang="ru-RU" sz="4400" b="1" dirty="0">
              <a:latin typeface="Times New Roman" pitchFamily="18" charset="0"/>
              <a:cs typeface="Times New Roman" pitchFamily="18" charset="0"/>
            </a:endParaRPr>
          </a:p>
          <a:p>
            <a:pPr marL="539750" indent="-539750">
              <a:buFont typeface="Wingdings" pitchFamily="2" charset="2"/>
              <a:buChar char="Ø"/>
            </a:pPr>
            <a:r>
              <a:rPr lang="ru-RU" sz="4400" b="1" dirty="0">
                <a:latin typeface="Times New Roman" pitchFamily="18" charset="0"/>
                <a:cs typeface="Times New Roman" pitchFamily="18" charset="0"/>
              </a:rPr>
              <a:t>Class is devided to </a:t>
            </a:r>
            <a:r>
              <a:rPr lang="en-US" sz="4400" b="1" dirty="0">
                <a:latin typeface="Times New Roman" pitchFamily="18" charset="0"/>
                <a:cs typeface="Times New Roman" pitchFamily="18" charset="0"/>
              </a:rPr>
              <a:t>four</a:t>
            </a:r>
            <a:r>
              <a:rPr lang="ru-RU" sz="4400" b="1" dirty="0">
                <a:latin typeface="Times New Roman" pitchFamily="18" charset="0"/>
                <a:cs typeface="Times New Roman" pitchFamily="18" charset="0"/>
              </a:rPr>
              <a:t> groups.</a:t>
            </a:r>
          </a:p>
        </p:txBody>
      </p:sp>
      <p:pic>
        <p:nvPicPr>
          <p:cNvPr id="6" name="Picture 5" descr="can-stock-photo_csp5508542.gif"/>
          <p:cNvPicPr>
            <a:picLocks noChangeAspect="1"/>
          </p:cNvPicPr>
          <p:nvPr/>
        </p:nvPicPr>
        <p:blipFill>
          <a:blip r:embed="rId2"/>
          <a:stretch>
            <a:fillRect/>
          </a:stretch>
        </p:blipFill>
        <p:spPr>
          <a:xfrm>
            <a:off x="8608002" y="988435"/>
            <a:ext cx="3067050" cy="5523201"/>
          </a:xfrm>
          <a:prstGeom prst="rect">
            <a:avLst/>
          </a:prstGeom>
        </p:spPr>
      </p:pic>
    </p:spTree>
    <p:extLst>
      <p:ext uri="{BB962C8B-B14F-4D97-AF65-F5344CB8AC3E}">
        <p14:creationId xmlns:p14="http://schemas.microsoft.com/office/powerpoint/2010/main" val="2285213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8" y="789712"/>
            <a:ext cx="7342909" cy="830997"/>
          </a:xfrm>
          <a:prstGeom prst="rect">
            <a:avLst/>
          </a:prstGeom>
          <a:noFill/>
        </p:spPr>
        <p:txBody>
          <a:bodyPr wrap="square" rtlCol="0">
            <a:spAutoFit/>
          </a:bodyPr>
          <a:lstStyle/>
          <a:p>
            <a:pPr algn="ctr"/>
            <a:r>
              <a:rPr lang="en-US" sz="4800" b="1" dirty="0">
                <a:latin typeface="Times New Roman" pitchFamily="18" charset="0"/>
                <a:cs typeface="Times New Roman" pitchFamily="18" charset="0"/>
              </a:rPr>
              <a:t>“TOWER BUILDERS”</a:t>
            </a:r>
            <a:endParaRPr lang="ru-RU" sz="4800" b="1" dirty="0">
              <a:latin typeface="Times New Roman" pitchFamily="18" charset="0"/>
              <a:cs typeface="Times New Roman" pitchFamily="18" charset="0"/>
            </a:endParaRPr>
          </a:p>
        </p:txBody>
      </p:sp>
      <p:sp>
        <p:nvSpPr>
          <p:cNvPr id="5" name="Rectangle 4"/>
          <p:cNvSpPr/>
          <p:nvPr/>
        </p:nvSpPr>
        <p:spPr>
          <a:xfrm>
            <a:off x="1162979" y="2515913"/>
            <a:ext cx="7445023" cy="2800767"/>
          </a:xfrm>
          <a:prstGeom prst="rect">
            <a:avLst/>
          </a:prstGeom>
        </p:spPr>
        <p:txBody>
          <a:bodyPr wrap="square">
            <a:spAutoFit/>
          </a:bodyPr>
          <a:lstStyle/>
          <a:p>
            <a:pPr marL="539750" indent="-539750">
              <a:buFont typeface="Wingdings" pitchFamily="2" charset="2"/>
              <a:buChar char="Ø"/>
            </a:pPr>
            <a:r>
              <a:rPr lang="ru-RU" sz="4400" b="1" dirty="0">
                <a:latin typeface="Times New Roman" pitchFamily="18" charset="0"/>
                <a:cs typeface="Times New Roman" pitchFamily="18" charset="0"/>
              </a:rPr>
              <a:t>T</a:t>
            </a:r>
            <a:r>
              <a:rPr lang="en-US" sz="4400" b="1" dirty="0">
                <a:latin typeface="Times New Roman" pitchFamily="18" charset="0"/>
                <a:cs typeface="Times New Roman" pitchFamily="18" charset="0"/>
              </a:rPr>
              <a:t>he group that builds the highest tower that successfully supports a </a:t>
            </a:r>
            <a:r>
              <a:rPr lang="ru-RU" sz="4400" b="1" dirty="0">
                <a:latin typeface="Times New Roman" pitchFamily="18" charset="0"/>
                <a:cs typeface="Times New Roman" pitchFamily="18" charset="0"/>
              </a:rPr>
              <a:t>box</a:t>
            </a:r>
            <a:r>
              <a:rPr lang="en-US" sz="4400" b="1" dirty="0">
                <a:latin typeface="Times New Roman" pitchFamily="18" charset="0"/>
                <a:cs typeface="Times New Roman" pitchFamily="18" charset="0"/>
              </a:rPr>
              <a:t> for 10 seconds wins</a:t>
            </a:r>
            <a:r>
              <a:rPr lang="ru-RU" sz="4400" b="1" dirty="0">
                <a:latin typeface="Times New Roman" pitchFamily="18" charset="0"/>
                <a:cs typeface="Times New Roman" pitchFamily="18" charset="0"/>
              </a:rPr>
              <a:t>.</a:t>
            </a:r>
          </a:p>
        </p:txBody>
      </p:sp>
      <p:pic>
        <p:nvPicPr>
          <p:cNvPr id="6" name="Picture 5" descr="can-stock-photo_csp5508542.gif"/>
          <p:cNvPicPr>
            <a:picLocks noChangeAspect="1"/>
          </p:cNvPicPr>
          <p:nvPr/>
        </p:nvPicPr>
        <p:blipFill>
          <a:blip r:embed="rId2"/>
          <a:stretch>
            <a:fillRect/>
          </a:stretch>
        </p:blipFill>
        <p:spPr>
          <a:xfrm>
            <a:off x="8608002" y="1731818"/>
            <a:ext cx="2654247" cy="4779818"/>
          </a:xfrm>
          <a:prstGeom prst="rect">
            <a:avLst/>
          </a:prstGeom>
        </p:spPr>
      </p:pic>
      <p:pic>
        <p:nvPicPr>
          <p:cNvPr id="7" name="Picture 6" descr="ee3ff57912934cd4fbd7361077ddf0da--christmas-clipart-christmas-graphics.gif"/>
          <p:cNvPicPr>
            <a:picLocks noChangeAspect="1"/>
          </p:cNvPicPr>
          <p:nvPr/>
        </p:nvPicPr>
        <p:blipFill>
          <a:blip r:embed="rId3"/>
          <a:stretch>
            <a:fillRect/>
          </a:stretch>
        </p:blipFill>
        <p:spPr>
          <a:xfrm>
            <a:off x="9211540" y="836614"/>
            <a:ext cx="1414896" cy="1624732"/>
          </a:xfrm>
          <a:prstGeom prst="rect">
            <a:avLst/>
          </a:prstGeom>
        </p:spPr>
      </p:pic>
    </p:spTree>
    <p:extLst>
      <p:ext uri="{BB962C8B-B14F-4D97-AF65-F5344CB8AC3E}">
        <p14:creationId xmlns:p14="http://schemas.microsoft.com/office/powerpoint/2010/main" val="769154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8223" y="406400"/>
            <a:ext cx="9595555" cy="769441"/>
          </a:xfrm>
          <a:prstGeom prst="rect">
            <a:avLst/>
          </a:prstGeom>
          <a:noFill/>
        </p:spPr>
        <p:txBody>
          <a:bodyPr wrap="square" rtlCol="0">
            <a:spAutoFit/>
          </a:bodyPr>
          <a:lstStyle/>
          <a:p>
            <a:pPr algn="ctr"/>
            <a:r>
              <a:rPr lang="en-US" sz="4400" b="1" dirty="0">
                <a:solidFill>
                  <a:schemeClr val="accent1">
                    <a:lumMod val="50000"/>
                  </a:schemeClr>
                </a:solidFill>
                <a:latin typeface="Times New Roman" panose="02020603050405020304" pitchFamily="18" charset="0"/>
                <a:cs typeface="Times New Roman" panose="02020603050405020304" pitchFamily="18" charset="0"/>
              </a:rPr>
              <a:t>Questions to “Tower Building” Game</a:t>
            </a:r>
          </a:p>
        </p:txBody>
      </p:sp>
      <p:sp>
        <p:nvSpPr>
          <p:cNvPr id="5" name="TextBox 4"/>
          <p:cNvSpPr txBox="1"/>
          <p:nvPr/>
        </p:nvSpPr>
        <p:spPr>
          <a:xfrm>
            <a:off x="1298222" y="1207178"/>
            <a:ext cx="9595555" cy="5078313"/>
          </a:xfrm>
          <a:prstGeom prst="rect">
            <a:avLst/>
          </a:prstGeom>
          <a:solidFill>
            <a:schemeClr val="accent1">
              <a:lumMod val="20000"/>
              <a:lumOff val="80000"/>
            </a:schemeClr>
          </a:solidFill>
        </p:spPr>
        <p:txBody>
          <a:bodyPr wrap="square" rtlCol="0">
            <a:spAutoFit/>
          </a:bodyPr>
          <a:lstStyle/>
          <a:p>
            <a:pPr marL="285750" indent="-28575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Can the “Tower Building” be called a project?</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If yes:</a:t>
            </a:r>
          </a:p>
          <a:p>
            <a:pPr marL="285750" indent="-28575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Who is a Customer?</a:t>
            </a:r>
          </a:p>
          <a:p>
            <a:pPr marL="285750" indent="-28575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Who is a beneficiary?</a:t>
            </a:r>
          </a:p>
          <a:p>
            <a:pPr marL="285750" indent="-28575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Who is a stakeholder?</a:t>
            </a:r>
          </a:p>
          <a:p>
            <a:pPr marL="285750" indent="-28575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What resources have been used for the project?</a:t>
            </a:r>
          </a:p>
          <a:p>
            <a:pPr marL="285750" indent="-28575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What is an Outcome of the project?</a:t>
            </a:r>
          </a:p>
          <a:p>
            <a:pPr marL="285750" indent="-28575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What kind of constrains did you have?</a:t>
            </a:r>
          </a:p>
        </p:txBody>
      </p:sp>
    </p:spTree>
    <p:extLst>
      <p:ext uri="{BB962C8B-B14F-4D97-AF65-F5344CB8AC3E}">
        <p14:creationId xmlns:p14="http://schemas.microsoft.com/office/powerpoint/2010/main" val="61491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9038" y="326590"/>
            <a:ext cx="9709130" cy="769441"/>
          </a:xfrm>
          <a:prstGeom prst="rect">
            <a:avLst/>
          </a:prstGeom>
        </p:spPr>
        <p:txBody>
          <a:bodyPr wrap="square">
            <a:spAutoFit/>
          </a:bodyPr>
          <a:lstStyle/>
          <a:p>
            <a:pPr algn="ctr">
              <a:spcBef>
                <a:spcPts val="1200"/>
              </a:spcBef>
              <a:spcAft>
                <a:spcPts val="1200"/>
              </a:spcAft>
            </a:pPr>
            <a:r>
              <a:rPr lang="en-US" sz="4400" b="1" kern="50" dirty="0">
                <a:solidFill>
                  <a:schemeClr val="accent1">
                    <a:lumMod val="50000"/>
                  </a:schemeClr>
                </a:solidFill>
                <a:latin typeface="Times New Roman" panose="02020603050405020304" pitchFamily="18" charset="0"/>
                <a:ea typeface="Times New Roman" panose="02020603050405020304" pitchFamily="18" charset="0"/>
              </a:rPr>
              <a:t>The Plan for Today and for the future</a:t>
            </a:r>
          </a:p>
        </p:txBody>
      </p:sp>
      <p:cxnSp>
        <p:nvCxnSpPr>
          <p:cNvPr id="4" name="Straight Connector 3"/>
          <p:cNvCxnSpPr/>
          <p:nvPr/>
        </p:nvCxnSpPr>
        <p:spPr>
          <a:xfrm flipV="1">
            <a:off x="931847" y="1604652"/>
            <a:ext cx="10577689" cy="1128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826234" y="1888863"/>
            <a:ext cx="7622568" cy="4154984"/>
          </a:xfrm>
          <a:prstGeom prst="rect">
            <a:avLst/>
          </a:prstGeom>
          <a:noFill/>
        </p:spPr>
        <p:txBody>
          <a:bodyPr wrap="square" rtlCol="0">
            <a:spAutoFit/>
          </a:bodyPr>
          <a:lstStyle/>
          <a:p>
            <a:pPr marL="285750" indent="-285750">
              <a:buFont typeface="Arial" panose="020B0604020202020204" pitchFamily="34" charset="0"/>
              <a:buChar char="•"/>
            </a:pPr>
            <a:r>
              <a:rPr lang="en-US" sz="4400" b="1" dirty="0">
                <a:solidFill>
                  <a:schemeClr val="accent1">
                    <a:lumMod val="50000"/>
                  </a:schemeClr>
                </a:solidFill>
                <a:latin typeface="Times New Roman" panose="02020603050405020304" pitchFamily="18" charset="0"/>
                <a:cs typeface="Times New Roman" panose="02020603050405020304" pitchFamily="18" charset="0"/>
              </a:rPr>
              <a:t>Brief Introduction of Course</a:t>
            </a:r>
          </a:p>
          <a:p>
            <a:pPr marL="285750" indent="-285750">
              <a:buFont typeface="Arial" panose="020B0604020202020204" pitchFamily="34" charset="0"/>
              <a:buChar char="•"/>
            </a:pPr>
            <a:r>
              <a:rPr lang="en-US" sz="4400" b="1" dirty="0">
                <a:solidFill>
                  <a:schemeClr val="accent1">
                    <a:lumMod val="50000"/>
                  </a:schemeClr>
                </a:solidFill>
                <a:latin typeface="Times New Roman" panose="02020603050405020304" pitchFamily="18" charset="0"/>
                <a:cs typeface="Times New Roman" panose="02020603050405020304" pitchFamily="18" charset="0"/>
              </a:rPr>
              <a:t>Learning Outcomes</a:t>
            </a:r>
          </a:p>
          <a:p>
            <a:pPr marL="285750" indent="-285750">
              <a:buFont typeface="Arial" panose="020B0604020202020204" pitchFamily="34" charset="0"/>
              <a:buChar char="•"/>
            </a:pPr>
            <a:r>
              <a:rPr lang="en-US" sz="4400" b="1" dirty="0">
                <a:solidFill>
                  <a:schemeClr val="accent1">
                    <a:lumMod val="50000"/>
                  </a:schemeClr>
                </a:solidFill>
                <a:latin typeface="Times New Roman" panose="02020603050405020304" pitchFamily="18" charset="0"/>
                <a:cs typeface="Times New Roman" panose="02020603050405020304" pitchFamily="18" charset="0"/>
              </a:rPr>
              <a:t>Course Methodology</a:t>
            </a:r>
          </a:p>
          <a:p>
            <a:pPr marL="285750" indent="-285750">
              <a:buFont typeface="Arial" panose="020B0604020202020204" pitchFamily="34" charset="0"/>
              <a:buChar char="•"/>
            </a:pPr>
            <a:r>
              <a:rPr lang="en-US" sz="4400" b="1" dirty="0">
                <a:solidFill>
                  <a:schemeClr val="accent1">
                    <a:lumMod val="50000"/>
                  </a:schemeClr>
                </a:solidFill>
                <a:latin typeface="Times New Roman" panose="02020603050405020304" pitchFamily="18" charset="0"/>
                <a:cs typeface="Times New Roman" panose="02020603050405020304" pitchFamily="18" charset="0"/>
              </a:rPr>
              <a:t>The main Policies</a:t>
            </a:r>
          </a:p>
          <a:p>
            <a:pPr marL="285750" indent="-285750">
              <a:buFont typeface="Arial" panose="020B0604020202020204" pitchFamily="34" charset="0"/>
              <a:buChar char="•"/>
            </a:pPr>
            <a:r>
              <a:rPr lang="en-US" sz="4400" b="1" dirty="0">
                <a:solidFill>
                  <a:schemeClr val="accent1">
                    <a:lumMod val="50000"/>
                  </a:schemeClr>
                </a:solidFill>
                <a:latin typeface="Times New Roman" panose="02020603050405020304" pitchFamily="18" charset="0"/>
                <a:cs typeface="Times New Roman" panose="02020603050405020304" pitchFamily="18" charset="0"/>
              </a:rPr>
              <a:t>Key Definitions</a:t>
            </a:r>
          </a:p>
          <a:p>
            <a:pPr marL="285750" indent="-285750">
              <a:buFont typeface="Arial" panose="020B0604020202020204" pitchFamily="34" charset="0"/>
              <a:buChar char="•"/>
            </a:pPr>
            <a:r>
              <a:rPr lang="en-US" sz="4400" b="1" dirty="0">
                <a:solidFill>
                  <a:schemeClr val="accent1">
                    <a:lumMod val="50000"/>
                  </a:schemeClr>
                </a:solidFill>
                <a:latin typeface="Times New Roman" panose="02020603050405020304" pitchFamily="18" charset="0"/>
                <a:cs typeface="Times New Roman" panose="02020603050405020304" pitchFamily="18" charset="0"/>
              </a:rPr>
              <a:t>What’s next?</a:t>
            </a:r>
          </a:p>
        </p:txBody>
      </p:sp>
      <p:pic>
        <p:nvPicPr>
          <p:cNvPr id="6" name="Picture 5" descr="pen_2_md.gif"/>
          <p:cNvPicPr>
            <a:picLocks noChangeAspect="1"/>
          </p:cNvPicPr>
          <p:nvPr/>
        </p:nvPicPr>
        <p:blipFill>
          <a:blip r:embed="rId2"/>
          <a:stretch>
            <a:fillRect/>
          </a:stretch>
        </p:blipFill>
        <p:spPr>
          <a:xfrm rot="19916742" flipH="1">
            <a:off x="8145570" y="3255792"/>
            <a:ext cx="2894217" cy="2210804"/>
          </a:xfrm>
          <a:prstGeom prst="rect">
            <a:avLst/>
          </a:prstGeom>
        </p:spPr>
      </p:pic>
    </p:spTree>
    <p:extLst>
      <p:ext uri="{BB962C8B-B14F-4D97-AF65-F5344CB8AC3E}">
        <p14:creationId xmlns:p14="http://schemas.microsoft.com/office/powerpoint/2010/main" val="803565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04250" y="188259"/>
            <a:ext cx="11516175" cy="6400799"/>
            <a:chOff x="517697" y="67236"/>
            <a:chExt cx="11516175" cy="6400799"/>
          </a:xfrm>
        </p:grpSpPr>
        <p:sp>
          <p:nvSpPr>
            <p:cNvPr id="5" name="TextBox 4"/>
            <p:cNvSpPr txBox="1"/>
            <p:nvPr/>
          </p:nvSpPr>
          <p:spPr>
            <a:xfrm>
              <a:off x="3321427" y="67236"/>
              <a:ext cx="4975410" cy="646331"/>
            </a:xfrm>
            <a:prstGeom prst="rect">
              <a:avLst/>
            </a:prstGeom>
            <a:noFill/>
          </p:spPr>
          <p:txBody>
            <a:bodyPr wrap="square" rtlCol="0">
              <a:spAutoFit/>
            </a:bodyPr>
            <a:lstStyle/>
            <a:p>
              <a:r>
                <a:rPr lang="en-US" sz="3600" b="1" dirty="0">
                  <a:latin typeface="Times New Roman" pitchFamily="18" charset="0"/>
                  <a:cs typeface="Times New Roman" pitchFamily="18" charset="0"/>
                </a:rPr>
                <a:t>“TOWER  BUILDERS”</a:t>
              </a:r>
              <a:endParaRPr lang="ru-RU" sz="3600" b="1" dirty="0">
                <a:latin typeface="Times New Roman" pitchFamily="18" charset="0"/>
                <a:cs typeface="Times New Roman" pitchFamily="18" charset="0"/>
              </a:endParaRPr>
            </a:p>
          </p:txBody>
        </p:sp>
        <p:pic>
          <p:nvPicPr>
            <p:cNvPr id="6" name="Picture 5" descr="20170919_151103.jpg"/>
            <p:cNvPicPr>
              <a:picLocks noChangeAspect="1"/>
            </p:cNvPicPr>
            <p:nvPr/>
          </p:nvPicPr>
          <p:blipFill>
            <a:blip r:embed="rId2"/>
            <a:stretch>
              <a:fillRect/>
            </a:stretch>
          </p:blipFill>
          <p:spPr>
            <a:xfrm>
              <a:off x="4354607" y="860612"/>
              <a:ext cx="3712330" cy="3108885"/>
            </a:xfrm>
            <a:prstGeom prst="rect">
              <a:avLst/>
            </a:prstGeom>
            <a:ln w="76200">
              <a:solidFill>
                <a:srgbClr val="C00000"/>
              </a:solidFill>
            </a:ln>
          </p:spPr>
        </p:pic>
        <p:pic>
          <p:nvPicPr>
            <p:cNvPr id="8" name="Picture 7" descr="20170919_152730.jpg"/>
            <p:cNvPicPr>
              <a:picLocks noChangeAspect="1"/>
            </p:cNvPicPr>
            <p:nvPr/>
          </p:nvPicPr>
          <p:blipFill>
            <a:blip r:embed="rId3"/>
            <a:stretch>
              <a:fillRect/>
            </a:stretch>
          </p:blipFill>
          <p:spPr>
            <a:xfrm>
              <a:off x="3563470" y="3240742"/>
              <a:ext cx="2527745" cy="2685001"/>
            </a:xfrm>
            <a:prstGeom prst="rect">
              <a:avLst/>
            </a:prstGeom>
            <a:ln w="76200">
              <a:solidFill>
                <a:schemeClr val="accent6">
                  <a:lumMod val="50000"/>
                </a:schemeClr>
              </a:solidFill>
            </a:ln>
          </p:spPr>
        </p:pic>
        <p:pic>
          <p:nvPicPr>
            <p:cNvPr id="4" name="Picture 3" descr="20170919_150956.jpg"/>
            <p:cNvPicPr>
              <a:picLocks noChangeAspect="1"/>
            </p:cNvPicPr>
            <p:nvPr/>
          </p:nvPicPr>
          <p:blipFill>
            <a:blip r:embed="rId4"/>
            <a:stretch>
              <a:fillRect/>
            </a:stretch>
          </p:blipFill>
          <p:spPr>
            <a:xfrm rot="1512426">
              <a:off x="7990632" y="1711598"/>
              <a:ext cx="3704246" cy="2223513"/>
            </a:xfrm>
            <a:prstGeom prst="rect">
              <a:avLst/>
            </a:prstGeom>
            <a:ln w="76200">
              <a:solidFill>
                <a:schemeClr val="accent6">
                  <a:lumMod val="50000"/>
                </a:schemeClr>
              </a:solidFill>
            </a:ln>
          </p:spPr>
        </p:pic>
        <p:pic>
          <p:nvPicPr>
            <p:cNvPr id="9" name="Picture 8" descr="20170919_152828.jpg"/>
            <p:cNvPicPr>
              <a:picLocks noChangeAspect="1"/>
            </p:cNvPicPr>
            <p:nvPr/>
          </p:nvPicPr>
          <p:blipFill>
            <a:blip r:embed="rId5"/>
            <a:stretch>
              <a:fillRect/>
            </a:stretch>
          </p:blipFill>
          <p:spPr>
            <a:xfrm rot="19824205">
              <a:off x="517697" y="1745833"/>
              <a:ext cx="3969460" cy="2382710"/>
            </a:xfrm>
            <a:prstGeom prst="rect">
              <a:avLst/>
            </a:prstGeom>
            <a:ln w="76200">
              <a:solidFill>
                <a:srgbClr val="FFC000"/>
              </a:solidFill>
            </a:ln>
          </p:spPr>
        </p:pic>
        <p:pic>
          <p:nvPicPr>
            <p:cNvPr id="10" name="Picture 9" descr="20170919_153431.jpg"/>
            <p:cNvPicPr>
              <a:picLocks noChangeAspect="1"/>
            </p:cNvPicPr>
            <p:nvPr/>
          </p:nvPicPr>
          <p:blipFill>
            <a:blip r:embed="rId6"/>
            <a:stretch>
              <a:fillRect/>
            </a:stretch>
          </p:blipFill>
          <p:spPr>
            <a:xfrm>
              <a:off x="6145307" y="3254191"/>
              <a:ext cx="3169602" cy="2843424"/>
            </a:xfrm>
            <a:prstGeom prst="rect">
              <a:avLst/>
            </a:prstGeom>
            <a:ln w="76200">
              <a:solidFill>
                <a:schemeClr val="accent2">
                  <a:lumMod val="75000"/>
                </a:schemeClr>
              </a:solidFill>
            </a:ln>
          </p:spPr>
        </p:pic>
        <p:pic>
          <p:nvPicPr>
            <p:cNvPr id="12" name="Picture 11" descr="20170919_153552.jpg"/>
            <p:cNvPicPr>
              <a:picLocks noChangeAspect="1"/>
            </p:cNvPicPr>
            <p:nvPr/>
          </p:nvPicPr>
          <p:blipFill>
            <a:blip r:embed="rId7"/>
            <a:stretch>
              <a:fillRect/>
            </a:stretch>
          </p:blipFill>
          <p:spPr>
            <a:xfrm flipH="1">
              <a:off x="9297762" y="4101353"/>
              <a:ext cx="2736110" cy="2205318"/>
            </a:xfrm>
            <a:prstGeom prst="rect">
              <a:avLst/>
            </a:prstGeom>
            <a:ln w="76200">
              <a:solidFill>
                <a:srgbClr val="F622DD"/>
              </a:solidFill>
            </a:ln>
          </p:spPr>
        </p:pic>
        <p:pic>
          <p:nvPicPr>
            <p:cNvPr id="14" name="Picture 13" descr="20170919_152808.jpg"/>
            <p:cNvPicPr>
              <a:picLocks noChangeAspect="1"/>
            </p:cNvPicPr>
            <p:nvPr/>
          </p:nvPicPr>
          <p:blipFill>
            <a:blip r:embed="rId8"/>
            <a:stretch>
              <a:fillRect/>
            </a:stretch>
          </p:blipFill>
          <p:spPr>
            <a:xfrm>
              <a:off x="657411" y="4249270"/>
              <a:ext cx="2913867" cy="2218765"/>
            </a:xfrm>
            <a:prstGeom prst="rect">
              <a:avLst/>
            </a:prstGeom>
            <a:ln w="76200">
              <a:solidFill>
                <a:schemeClr val="accent5">
                  <a:lumMod val="75000"/>
                </a:schemeClr>
              </a:solidFill>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4330" y="1778605"/>
            <a:ext cx="8822736" cy="1704184"/>
          </a:xfrm>
          <a:prstGeom prst="rect">
            <a:avLst/>
          </a:prstGeom>
        </p:spPr>
        <p:txBody>
          <a:bodyPr wrap="square">
            <a:prstTxWarp prst="textArchUp">
              <a:avLst/>
            </a:prstTxWarp>
            <a:spAutoFit/>
          </a:bodyPr>
          <a:lstStyle/>
          <a:p>
            <a:pPr algn="ctr"/>
            <a:r>
              <a:rPr lang="en-US" sz="6600" b="1" dirty="0">
                <a:ln w="10541" cmpd="sng">
                  <a:solidFill>
                    <a:schemeClr val="accent1">
                      <a:shade val="88000"/>
                      <a:satMod val="110000"/>
                    </a:schemeClr>
                  </a:solidFill>
                  <a:prstDash val="solid"/>
                </a:ln>
                <a:solidFill>
                  <a:srgbClr val="C00000"/>
                </a:solidFill>
              </a:rPr>
              <a:t>let's earn some artificial coins </a:t>
            </a:r>
          </a:p>
          <a:p>
            <a:pPr algn="ctr"/>
            <a:r>
              <a:rPr lang="en-US" sz="6600" b="1" dirty="0">
                <a:ln w="10541" cmpd="sng">
                  <a:solidFill>
                    <a:schemeClr val="accent1">
                      <a:shade val="88000"/>
                      <a:satMod val="110000"/>
                    </a:schemeClr>
                  </a:solidFill>
                  <a:prstDash val="solid"/>
                </a:ln>
                <a:solidFill>
                  <a:srgbClr val="C00000"/>
                </a:solidFill>
              </a:rPr>
              <a:t>against your knowledge !!!</a:t>
            </a:r>
          </a:p>
        </p:txBody>
      </p:sp>
      <p:pic>
        <p:nvPicPr>
          <p:cNvPr id="5" name="Picture 4" descr="images7.gif"/>
          <p:cNvPicPr>
            <a:picLocks noChangeAspect="1"/>
          </p:cNvPicPr>
          <p:nvPr/>
        </p:nvPicPr>
        <p:blipFill>
          <a:blip r:embed="rId2"/>
          <a:stretch>
            <a:fillRect/>
          </a:stretch>
        </p:blipFill>
        <p:spPr>
          <a:xfrm>
            <a:off x="4589369" y="2676244"/>
            <a:ext cx="2860301" cy="2822332"/>
          </a:xfrm>
          <a:prstGeom prst="rect">
            <a:avLst/>
          </a:prstGeom>
        </p:spPr>
      </p:pic>
      <p:pic>
        <p:nvPicPr>
          <p:cNvPr id="8" name="Picture 7" descr="Picture 2-3.gif"/>
          <p:cNvPicPr>
            <a:picLocks noChangeAspect="1"/>
          </p:cNvPicPr>
          <p:nvPr/>
        </p:nvPicPr>
        <p:blipFill>
          <a:blip r:embed="rId3"/>
          <a:stretch>
            <a:fillRect/>
          </a:stretch>
        </p:blipFill>
        <p:spPr>
          <a:xfrm>
            <a:off x="1779493" y="3593725"/>
            <a:ext cx="3061448" cy="2296086"/>
          </a:xfrm>
          <a:prstGeom prst="rect">
            <a:avLst/>
          </a:prstGeom>
        </p:spPr>
      </p:pic>
      <p:pic>
        <p:nvPicPr>
          <p:cNvPr id="9" name="Picture 8" descr="Picture 2-3.gif"/>
          <p:cNvPicPr>
            <a:picLocks noChangeAspect="1"/>
          </p:cNvPicPr>
          <p:nvPr/>
        </p:nvPicPr>
        <p:blipFill>
          <a:blip r:embed="rId3"/>
          <a:stretch>
            <a:fillRect/>
          </a:stretch>
        </p:blipFill>
        <p:spPr>
          <a:xfrm flipH="1">
            <a:off x="7261412" y="3504078"/>
            <a:ext cx="3012140" cy="229608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157614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066" y="174402"/>
            <a:ext cx="8608957" cy="6463465"/>
          </a:xfrm>
          <a:prstGeom prst="rect">
            <a:avLst/>
          </a:prstGeom>
        </p:spPr>
      </p:pic>
    </p:spTree>
    <p:extLst>
      <p:ext uri="{BB962C8B-B14F-4D97-AF65-F5344CB8AC3E}">
        <p14:creationId xmlns:p14="http://schemas.microsoft.com/office/powerpoint/2010/main" val="1330837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8933" y="366428"/>
            <a:ext cx="4408141" cy="646331"/>
          </a:xfrm>
          <a:prstGeom prst="rect">
            <a:avLst/>
          </a:prstGeom>
        </p:spPr>
        <p:txBody>
          <a:bodyPr wrap="square">
            <a:spAutoFit/>
          </a:bodyPr>
          <a:lstStyle/>
          <a:p>
            <a:pPr>
              <a:spcBef>
                <a:spcPts val="1200"/>
              </a:spcBef>
              <a:spcAft>
                <a:spcPts val="1200"/>
              </a:spcAft>
            </a:pPr>
            <a:r>
              <a:rPr lang="en-US" sz="3600" b="1" kern="50" dirty="0">
                <a:solidFill>
                  <a:schemeClr val="accent1">
                    <a:lumMod val="75000"/>
                  </a:schemeClr>
                </a:solidFill>
                <a:latin typeface="Times New Roman" panose="02020603050405020304" pitchFamily="18" charset="0"/>
                <a:ea typeface="Times New Roman" panose="02020603050405020304" pitchFamily="18" charset="0"/>
              </a:rPr>
              <a:t>What is a Project ?</a:t>
            </a:r>
          </a:p>
        </p:txBody>
      </p:sp>
      <p:cxnSp>
        <p:nvCxnSpPr>
          <p:cNvPr id="4" name="Straight Connector 3"/>
          <p:cNvCxnSpPr/>
          <p:nvPr/>
        </p:nvCxnSpPr>
        <p:spPr>
          <a:xfrm flipV="1">
            <a:off x="959556" y="1258288"/>
            <a:ext cx="10577689" cy="1128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9211732" y="352035"/>
            <a:ext cx="1772357" cy="1772356"/>
          </a:xfrm>
          <a:prstGeom prst="ellipse">
            <a:avLst/>
          </a:prstGeom>
          <a:blipFill>
            <a:blip r:embed="rId2" cstate="print">
              <a:extLst>
                <a:ext uri="{28A0092B-C50C-407E-A947-70E740481C1C}">
                  <a14:useLocalDpi xmlns:a14="http://schemas.microsoft.com/office/drawing/2010/main" val="0"/>
                </a:ext>
              </a:extLst>
            </a:blip>
            <a:srcRect/>
            <a:stretch>
              <a:fillRect l="-41000" r="-41000"/>
            </a:stretch>
          </a:blipFill>
          <a:ln w="76200">
            <a:solidFill>
              <a:schemeClr val="accent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TextBox 28"/>
          <p:cNvSpPr txBox="1"/>
          <p:nvPr/>
        </p:nvSpPr>
        <p:spPr>
          <a:xfrm>
            <a:off x="1017026" y="2350420"/>
            <a:ext cx="10521244" cy="2800767"/>
          </a:xfrm>
          <a:prstGeom prst="rect">
            <a:avLst/>
          </a:prstGeom>
          <a:noFill/>
        </p:spPr>
        <p:txBody>
          <a:bodyPr wrap="square" rtlCol="0">
            <a:spAutoFit/>
          </a:bodyPr>
          <a:lstStyle/>
          <a:p>
            <a:pPr marL="285750" indent="-285750">
              <a:buFont typeface="Arial" panose="020B0604020202020204" pitchFamily="34" charset="0"/>
              <a:buChar char="•"/>
            </a:pPr>
            <a:r>
              <a:rPr lang="en-US" sz="4400" b="1" dirty="0">
                <a:solidFill>
                  <a:schemeClr val="accent1">
                    <a:lumMod val="50000"/>
                  </a:schemeClr>
                </a:solidFill>
                <a:latin typeface="Times New Roman" panose="02020603050405020304" pitchFamily="18" charset="0"/>
                <a:cs typeface="Times New Roman" panose="02020603050405020304" pitchFamily="18" charset="0"/>
              </a:rPr>
              <a:t>Unique endeavor</a:t>
            </a:r>
          </a:p>
          <a:p>
            <a:pPr marL="285750" indent="-285750">
              <a:buFont typeface="Arial" panose="020B0604020202020204" pitchFamily="34" charset="0"/>
              <a:buChar char="•"/>
            </a:pPr>
            <a:r>
              <a:rPr lang="en-US" sz="4400" b="1" dirty="0">
                <a:solidFill>
                  <a:schemeClr val="accent1">
                    <a:lumMod val="50000"/>
                  </a:schemeClr>
                </a:solidFill>
                <a:latin typeface="Times New Roman" panose="02020603050405020304" pitchFamily="18" charset="0"/>
                <a:cs typeface="Times New Roman" panose="02020603050405020304" pitchFamily="18" charset="0"/>
              </a:rPr>
              <a:t>To achieve specific goal/objective</a:t>
            </a:r>
          </a:p>
          <a:p>
            <a:pPr marL="285750" indent="-285750">
              <a:buFont typeface="Arial" panose="020B0604020202020204" pitchFamily="34" charset="0"/>
              <a:buChar char="•"/>
            </a:pPr>
            <a:r>
              <a:rPr lang="en-US" sz="4400" b="1" dirty="0">
                <a:solidFill>
                  <a:schemeClr val="accent1">
                    <a:lumMod val="50000"/>
                  </a:schemeClr>
                </a:solidFill>
                <a:latin typeface="Times New Roman" panose="02020603050405020304" pitchFamily="18" charset="0"/>
                <a:cs typeface="Times New Roman" panose="02020603050405020304" pitchFamily="18" charset="0"/>
              </a:rPr>
              <a:t>Having a defined beginning and end date</a:t>
            </a:r>
          </a:p>
          <a:p>
            <a:pPr marL="285750" indent="-285750">
              <a:buFont typeface="Arial" panose="020B0604020202020204" pitchFamily="34" charset="0"/>
              <a:buChar char="•"/>
            </a:pPr>
            <a:r>
              <a:rPr lang="en-US" sz="4400" b="1" dirty="0">
                <a:solidFill>
                  <a:schemeClr val="accent1">
                    <a:lumMod val="50000"/>
                  </a:schemeClr>
                </a:solidFill>
                <a:latin typeface="Times New Roman" panose="02020603050405020304" pitchFamily="18" charset="0"/>
                <a:cs typeface="Times New Roman" panose="02020603050405020304" pitchFamily="18" charset="0"/>
              </a:rPr>
              <a:t>Governed by a budget, scope and time</a:t>
            </a:r>
          </a:p>
        </p:txBody>
      </p:sp>
    </p:spTree>
    <p:extLst>
      <p:ext uri="{BB962C8B-B14F-4D97-AF65-F5344CB8AC3E}">
        <p14:creationId xmlns:p14="http://schemas.microsoft.com/office/powerpoint/2010/main" val="1702949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36619" y="421846"/>
            <a:ext cx="8077199" cy="646331"/>
          </a:xfrm>
          <a:prstGeom prst="rect">
            <a:avLst/>
          </a:prstGeom>
        </p:spPr>
        <p:txBody>
          <a:bodyPr wrap="square">
            <a:spAutoFit/>
          </a:bodyPr>
          <a:lstStyle/>
          <a:p>
            <a:pPr>
              <a:spcBef>
                <a:spcPts val="1200"/>
              </a:spcBef>
              <a:spcAft>
                <a:spcPts val="1200"/>
              </a:spcAft>
            </a:pPr>
            <a:r>
              <a:rPr lang="en-US" sz="3600" b="1" kern="50" dirty="0">
                <a:solidFill>
                  <a:schemeClr val="accent1">
                    <a:lumMod val="50000"/>
                  </a:schemeClr>
                </a:solidFill>
                <a:latin typeface="Times New Roman" panose="02020603050405020304" pitchFamily="18" charset="0"/>
                <a:ea typeface="Times New Roman" panose="02020603050405020304" pitchFamily="18" charset="0"/>
              </a:rPr>
              <a:t>Project </a:t>
            </a:r>
            <a:r>
              <a:rPr lang="ru-RU" sz="3600" b="1" kern="50" dirty="0">
                <a:solidFill>
                  <a:schemeClr val="accent1">
                    <a:lumMod val="50000"/>
                  </a:schemeClr>
                </a:solidFill>
                <a:latin typeface="Times New Roman" panose="02020603050405020304" pitchFamily="18" charset="0"/>
                <a:ea typeface="Times New Roman" panose="02020603050405020304" pitchFamily="18" charset="0"/>
              </a:rPr>
              <a:t> Definition by </a:t>
            </a:r>
            <a:r>
              <a:rPr lang="en-US" sz="3600" b="1" dirty="0">
                <a:solidFill>
                  <a:schemeClr val="accent1">
                    <a:lumMod val="50000"/>
                  </a:schemeClr>
                </a:solidFill>
                <a:latin typeface="Times New Roman" pitchFamily="18" charset="0"/>
                <a:cs typeface="Times New Roman" pitchFamily="18" charset="0"/>
              </a:rPr>
              <a:t>PMBOK® Guide </a:t>
            </a:r>
            <a:endParaRPr lang="en-US" sz="3600" b="1" kern="50" dirty="0">
              <a:solidFill>
                <a:schemeClr val="accent1">
                  <a:lumMod val="75000"/>
                </a:schemeClr>
              </a:solidFill>
              <a:latin typeface="Times New Roman" panose="02020603050405020304" pitchFamily="18" charset="0"/>
              <a:ea typeface="Times New Roman" panose="02020603050405020304" pitchFamily="18" charset="0"/>
            </a:endParaRPr>
          </a:p>
        </p:txBody>
      </p:sp>
      <p:cxnSp>
        <p:nvCxnSpPr>
          <p:cNvPr id="4" name="Straight Connector 3"/>
          <p:cNvCxnSpPr/>
          <p:nvPr/>
        </p:nvCxnSpPr>
        <p:spPr>
          <a:xfrm flipV="1">
            <a:off x="959556" y="1258288"/>
            <a:ext cx="10577689" cy="11289"/>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descr="introduction-to-project-management-11-728 - Copy.jpg"/>
          <p:cNvPicPr>
            <a:picLocks noChangeAspect="1"/>
          </p:cNvPicPr>
          <p:nvPr/>
        </p:nvPicPr>
        <p:blipFill>
          <a:blip r:embed="rId2"/>
          <a:stretch>
            <a:fillRect/>
          </a:stretch>
        </p:blipFill>
        <p:spPr>
          <a:xfrm>
            <a:off x="962461" y="1941800"/>
            <a:ext cx="10532462" cy="1507982"/>
          </a:xfrm>
          <a:prstGeom prst="rect">
            <a:avLst/>
          </a:prstGeom>
          <a:solidFill>
            <a:schemeClr val="accent4">
              <a:lumMod val="40000"/>
              <a:lumOff val="60000"/>
            </a:schemeClr>
          </a:solidFill>
          <a:ln w="57150">
            <a:solidFill>
              <a:srgbClr val="C00000"/>
            </a:solidFill>
          </a:ln>
        </p:spPr>
      </p:pic>
      <p:pic>
        <p:nvPicPr>
          <p:cNvPr id="7" name="Picture 6" descr="introduction-to-project-management-11-728 - Copy (2).jpg"/>
          <p:cNvPicPr>
            <a:picLocks noChangeAspect="1"/>
          </p:cNvPicPr>
          <p:nvPr/>
        </p:nvPicPr>
        <p:blipFill>
          <a:blip r:embed="rId3"/>
          <a:stretch>
            <a:fillRect/>
          </a:stretch>
        </p:blipFill>
        <p:spPr>
          <a:xfrm>
            <a:off x="1097540" y="3912176"/>
            <a:ext cx="10665764" cy="1394115"/>
          </a:xfrm>
          <a:prstGeom prst="rect">
            <a:avLst/>
          </a:prstGeom>
        </p:spPr>
      </p:pic>
    </p:spTree>
    <p:extLst>
      <p:ext uri="{BB962C8B-B14F-4D97-AF65-F5344CB8AC3E}">
        <p14:creationId xmlns:p14="http://schemas.microsoft.com/office/powerpoint/2010/main" val="1702949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5423" y="1852590"/>
            <a:ext cx="10313895" cy="4401205"/>
          </a:xfrm>
          <a:prstGeom prst="rect">
            <a:avLst/>
          </a:prstGeom>
        </p:spPr>
        <p:txBody>
          <a:bodyPr wrap="square">
            <a:spAutoFit/>
          </a:bodyPr>
          <a:lstStyle/>
          <a:p>
            <a:pPr marL="538163" indent="-538163">
              <a:buFont typeface="Wingdings" pitchFamily="2" charset="2"/>
              <a:buChar char="Ø"/>
            </a:pPr>
            <a:r>
              <a:rPr lang="en-US" sz="4000" dirty="0">
                <a:latin typeface="Times New Roman" pitchFamily="18" charset="0"/>
                <a:cs typeface="Times New Roman" pitchFamily="18" charset="0"/>
              </a:rPr>
              <a:t> The temporary nature of projects indicates that a project has a definite beginning and end. </a:t>
            </a:r>
          </a:p>
          <a:p>
            <a:pPr marL="444500" indent="-444500">
              <a:buFont typeface="Wingdings" pitchFamily="2" charset="2"/>
              <a:buChar char="Ø"/>
            </a:pPr>
            <a:r>
              <a:rPr lang="en-US" sz="4000" dirty="0">
                <a:latin typeface="Times New Roman" pitchFamily="18" charset="0"/>
                <a:cs typeface="Times New Roman" pitchFamily="18" charset="0"/>
              </a:rPr>
              <a:t>The end is reached when the project’s objectives have been achieved or when the project is terminated because its objectives will not or cannot be met, or when the need for the project no longer exists.</a:t>
            </a:r>
            <a:endParaRPr lang="ru-RU" sz="4000" dirty="0">
              <a:latin typeface="Times New Roman" pitchFamily="18" charset="0"/>
              <a:cs typeface="Times New Roman" pitchFamily="18" charset="0"/>
            </a:endParaRPr>
          </a:p>
        </p:txBody>
      </p:sp>
      <p:sp>
        <p:nvSpPr>
          <p:cNvPr id="5" name="TextBox 4"/>
          <p:cNvSpPr txBox="1"/>
          <p:nvPr/>
        </p:nvSpPr>
        <p:spPr>
          <a:xfrm>
            <a:off x="1264024" y="578223"/>
            <a:ext cx="9332258" cy="769441"/>
          </a:xfrm>
          <a:prstGeom prst="rect">
            <a:avLst/>
          </a:prstGeom>
          <a:solidFill>
            <a:schemeClr val="accent4">
              <a:lumMod val="40000"/>
              <a:lumOff val="60000"/>
            </a:schemeClr>
          </a:solidFill>
        </p:spPr>
        <p:txBody>
          <a:bodyPr wrap="square" rtlCol="0">
            <a:spAutoFit/>
          </a:bodyPr>
          <a:lstStyle/>
          <a:p>
            <a:pPr algn="ctr"/>
            <a:r>
              <a:rPr lang="en-US" sz="4400" b="1" dirty="0">
                <a:latin typeface="Times New Roman" pitchFamily="18" charset="0"/>
                <a:cs typeface="Times New Roman" pitchFamily="18" charset="0"/>
              </a:rPr>
              <a:t>Temporary nature of Project</a:t>
            </a:r>
            <a:endParaRPr lang="ru-RU" sz="4400" b="1"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6069" y="1151983"/>
            <a:ext cx="9816353" cy="4247317"/>
          </a:xfrm>
          <a:prstGeom prst="rect">
            <a:avLst/>
          </a:prstGeom>
          <a:solidFill>
            <a:schemeClr val="accent6">
              <a:lumMod val="40000"/>
              <a:lumOff val="60000"/>
            </a:schemeClr>
          </a:solidFill>
        </p:spPr>
        <p:txBody>
          <a:bodyPr wrap="square">
            <a:spAutoFit/>
          </a:bodyPr>
          <a:lstStyle/>
          <a:p>
            <a:r>
              <a:rPr lang="en-US" sz="5400" dirty="0">
                <a:latin typeface="Times New Roman" pitchFamily="18" charset="0"/>
                <a:cs typeface="Times New Roman" pitchFamily="18" charset="0"/>
              </a:rPr>
              <a:t>Every project creates a unique product, service, or result. </a:t>
            </a:r>
          </a:p>
          <a:p>
            <a:endParaRPr lang="en-US" sz="5400" dirty="0">
              <a:latin typeface="Times New Roman" pitchFamily="18" charset="0"/>
              <a:cs typeface="Times New Roman" pitchFamily="18" charset="0"/>
            </a:endParaRPr>
          </a:p>
          <a:p>
            <a:r>
              <a:rPr lang="en-US" sz="5400" dirty="0">
                <a:latin typeface="Times New Roman" pitchFamily="18" charset="0"/>
                <a:cs typeface="Times New Roman" pitchFamily="18" charset="0"/>
              </a:rPr>
              <a:t>The outcome of the project may be tangible or intangible.</a:t>
            </a:r>
            <a:endParaRPr lang="ru-RU" sz="54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03272" y="1211555"/>
            <a:ext cx="2604656" cy="769441"/>
          </a:xfrm>
          <a:prstGeom prst="rect">
            <a:avLst/>
          </a:prstGeom>
        </p:spPr>
        <p:txBody>
          <a:bodyPr wrap="square">
            <a:spAutoFit/>
          </a:bodyPr>
          <a:lstStyle/>
          <a:p>
            <a:pPr>
              <a:spcBef>
                <a:spcPts val="1200"/>
              </a:spcBef>
              <a:spcAft>
                <a:spcPts val="1200"/>
              </a:spcAft>
            </a:pPr>
            <a:r>
              <a:rPr lang="ru-RU" sz="4400" b="1" kern="50" dirty="0">
                <a:solidFill>
                  <a:srgbClr val="C00000"/>
                </a:solidFill>
                <a:latin typeface="Times New Roman" panose="02020603050405020304" pitchFamily="18" charset="0"/>
                <a:ea typeface="Times New Roman" panose="02020603050405020304" pitchFamily="18" charset="0"/>
              </a:rPr>
              <a:t>QUIZ !!!</a:t>
            </a:r>
            <a:r>
              <a:rPr lang="en-US" sz="4400" b="1" dirty="0">
                <a:solidFill>
                  <a:srgbClr val="C00000"/>
                </a:solidFill>
                <a:latin typeface="Times New Roman" pitchFamily="18" charset="0"/>
                <a:cs typeface="Times New Roman" pitchFamily="18" charset="0"/>
              </a:rPr>
              <a:t> </a:t>
            </a:r>
            <a:endParaRPr lang="en-US" sz="4400" b="1" kern="50" dirty="0">
              <a:solidFill>
                <a:srgbClr val="C00000"/>
              </a:solidFill>
              <a:latin typeface="Times New Roman" panose="02020603050405020304" pitchFamily="18" charset="0"/>
              <a:ea typeface="Times New Roman" panose="02020603050405020304" pitchFamily="18" charset="0"/>
            </a:endParaRPr>
          </a:p>
        </p:txBody>
      </p:sp>
      <p:pic>
        <p:nvPicPr>
          <p:cNvPr id="5" name="Picture 4" descr="xigKokxjT.jpeg"/>
          <p:cNvPicPr>
            <a:picLocks noChangeAspect="1"/>
          </p:cNvPicPr>
          <p:nvPr/>
        </p:nvPicPr>
        <p:blipFill>
          <a:blip r:embed="rId2" cstate="print"/>
          <a:stretch>
            <a:fillRect/>
          </a:stretch>
        </p:blipFill>
        <p:spPr>
          <a:xfrm>
            <a:off x="8534400" y="623454"/>
            <a:ext cx="3435926" cy="5458691"/>
          </a:xfrm>
          <a:prstGeom prst="rect">
            <a:avLst/>
          </a:prstGeom>
        </p:spPr>
      </p:pic>
      <p:sp>
        <p:nvSpPr>
          <p:cNvPr id="6" name="Oval Callout 5"/>
          <p:cNvSpPr/>
          <p:nvPr/>
        </p:nvSpPr>
        <p:spPr>
          <a:xfrm>
            <a:off x="4779817" y="831273"/>
            <a:ext cx="3837709" cy="1551709"/>
          </a:xfrm>
          <a:prstGeom prst="wedgeEllipseCallout">
            <a:avLst>
              <a:gd name="adj1" fmla="val 54327"/>
              <a:gd name="adj2" fmla="val 50238"/>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7" descr="red-tick-md.png"/>
          <p:cNvPicPr>
            <a:picLocks noChangeAspect="1"/>
          </p:cNvPicPr>
          <p:nvPr/>
        </p:nvPicPr>
        <p:blipFill>
          <a:blip r:embed="rId3"/>
          <a:stretch>
            <a:fillRect/>
          </a:stretch>
        </p:blipFill>
        <p:spPr>
          <a:xfrm>
            <a:off x="574055" y="2494869"/>
            <a:ext cx="977655" cy="733239"/>
          </a:xfrm>
          <a:prstGeom prst="rect">
            <a:avLst/>
          </a:prstGeom>
        </p:spPr>
      </p:pic>
      <p:pic>
        <p:nvPicPr>
          <p:cNvPr id="9" name="Picture 8" descr="red-tick-md.png"/>
          <p:cNvPicPr>
            <a:picLocks noChangeAspect="1"/>
          </p:cNvPicPr>
          <p:nvPr/>
        </p:nvPicPr>
        <p:blipFill>
          <a:blip r:embed="rId3"/>
          <a:stretch>
            <a:fillRect/>
          </a:stretch>
        </p:blipFill>
        <p:spPr>
          <a:xfrm>
            <a:off x="615618" y="3672504"/>
            <a:ext cx="977655" cy="733239"/>
          </a:xfrm>
          <a:prstGeom prst="rect">
            <a:avLst/>
          </a:prstGeom>
        </p:spPr>
      </p:pic>
      <p:sp>
        <p:nvSpPr>
          <p:cNvPr id="10" name="TextBox 9"/>
          <p:cNvSpPr txBox="1"/>
          <p:nvPr/>
        </p:nvSpPr>
        <p:spPr>
          <a:xfrm>
            <a:off x="2105891" y="2452254"/>
            <a:ext cx="4779818" cy="769441"/>
          </a:xfrm>
          <a:prstGeom prst="rect">
            <a:avLst/>
          </a:prstGeom>
          <a:noFill/>
        </p:spPr>
        <p:txBody>
          <a:bodyPr wrap="square" rtlCol="0">
            <a:spAutoFit/>
          </a:bodyPr>
          <a:lstStyle/>
          <a:p>
            <a:r>
              <a:rPr lang="ru-RU" sz="4400" b="1" dirty="0">
                <a:latin typeface="Times New Roman" pitchFamily="18" charset="0"/>
                <a:cs typeface="Times New Roman" pitchFamily="18" charset="0"/>
              </a:rPr>
              <a:t>What is a Project ?</a:t>
            </a:r>
          </a:p>
        </p:txBody>
      </p:sp>
      <p:sp>
        <p:nvSpPr>
          <p:cNvPr id="12" name="TextBox 11"/>
          <p:cNvSpPr txBox="1"/>
          <p:nvPr/>
        </p:nvSpPr>
        <p:spPr>
          <a:xfrm>
            <a:off x="2092037" y="3477492"/>
            <a:ext cx="6553200" cy="1446550"/>
          </a:xfrm>
          <a:prstGeom prst="rect">
            <a:avLst/>
          </a:prstGeom>
          <a:noFill/>
        </p:spPr>
        <p:txBody>
          <a:bodyPr wrap="square" rtlCol="0">
            <a:spAutoFit/>
          </a:bodyPr>
          <a:lstStyle/>
          <a:p>
            <a:r>
              <a:rPr lang="ru-RU" sz="4400" b="1" dirty="0">
                <a:latin typeface="Times New Roman" pitchFamily="18" charset="0"/>
                <a:cs typeface="Times New Roman" pitchFamily="18" charset="0"/>
              </a:rPr>
              <a:t>What Project Attribute do you know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246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8942" y="336265"/>
            <a:ext cx="5084968" cy="646331"/>
          </a:xfrm>
          <a:prstGeom prst="rect">
            <a:avLst/>
          </a:prstGeom>
        </p:spPr>
        <p:txBody>
          <a:bodyPr wrap="square">
            <a:spAutoFit/>
          </a:bodyPr>
          <a:lstStyle/>
          <a:p>
            <a:pPr>
              <a:spcBef>
                <a:spcPts val="1200"/>
              </a:spcBef>
              <a:spcAft>
                <a:spcPts val="1200"/>
              </a:spcAft>
            </a:pPr>
            <a:r>
              <a:rPr lang="en-US" sz="3600" b="1" kern="50" dirty="0">
                <a:solidFill>
                  <a:srgbClr val="000000"/>
                </a:solidFill>
                <a:latin typeface="Times New Roman" panose="02020603050405020304" pitchFamily="18" charset="0"/>
                <a:ea typeface="Times New Roman" panose="02020603050405020304" pitchFamily="18" charset="0"/>
              </a:rPr>
              <a:t>Course</a:t>
            </a:r>
            <a:r>
              <a:rPr lang="x-none" sz="3600" b="1" kern="50" dirty="0">
                <a:solidFill>
                  <a:srgbClr val="000000"/>
                </a:solidFill>
                <a:latin typeface="Times New Roman" panose="02020603050405020304" pitchFamily="18" charset="0"/>
                <a:ea typeface="Times New Roman" panose="02020603050405020304" pitchFamily="18" charset="0"/>
              </a:rPr>
              <a:t> brief description</a:t>
            </a:r>
            <a:endParaRPr lang="en-US" sz="3600" b="1" kern="50" dirty="0">
              <a:solidFill>
                <a:srgbClr val="000000"/>
              </a:solidFill>
              <a:latin typeface="Times New Roman" panose="02020603050405020304" pitchFamily="18" charset="0"/>
              <a:ea typeface="Times New Roman" panose="02020603050405020304" pitchFamily="18" charset="0"/>
            </a:endParaRPr>
          </a:p>
        </p:txBody>
      </p:sp>
      <p:grpSp>
        <p:nvGrpSpPr>
          <p:cNvPr id="3" name="Group 14"/>
          <p:cNvGrpSpPr/>
          <p:nvPr/>
        </p:nvGrpSpPr>
        <p:grpSpPr>
          <a:xfrm>
            <a:off x="1332730" y="1325873"/>
            <a:ext cx="9572336" cy="5029502"/>
            <a:chOff x="847308" y="1280718"/>
            <a:chExt cx="9572336" cy="5029502"/>
          </a:xfrm>
        </p:grpSpPr>
        <p:sp>
          <p:nvSpPr>
            <p:cNvPr id="6" name="Rounded Rectangle 5"/>
            <p:cNvSpPr/>
            <p:nvPr/>
          </p:nvSpPr>
          <p:spPr>
            <a:xfrm>
              <a:off x="847308" y="2840201"/>
              <a:ext cx="3691467" cy="150819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18253" y="3012740"/>
              <a:ext cx="3409245"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This Course offers</a:t>
              </a:r>
              <a:r>
                <a:rPr lang="en-US" sz="3200" dirty="0">
                  <a:solidFill>
                    <a:srgbClr val="000000"/>
                  </a:solidFill>
                  <a:latin typeface="Times New Roman" panose="02020603050405020304" pitchFamily="18" charset="0"/>
                  <a:ea typeface="Cambria" panose="02040503050406030204" pitchFamily="18" charset="0"/>
                </a:rPr>
                <a:t> </a:t>
              </a:r>
              <a:r>
                <a:rPr lang="en-US" sz="3200" b="1" dirty="0">
                  <a:solidFill>
                    <a:srgbClr val="000000"/>
                  </a:solidFill>
                  <a:latin typeface="Times New Roman" panose="02020603050405020304" pitchFamily="18" charset="0"/>
                  <a:ea typeface="Cambria" panose="02040503050406030204" pitchFamily="18" charset="0"/>
                </a:rPr>
                <a:t>insight into </a:t>
              </a:r>
              <a:endParaRPr lang="en-US" sz="3200" b="1" dirty="0">
                <a:latin typeface="Times New Roman" panose="02020603050405020304" pitchFamily="18" charset="0"/>
                <a:cs typeface="Times New Roman" panose="02020603050405020304" pitchFamily="18" charset="0"/>
              </a:endParaRPr>
            </a:p>
          </p:txBody>
        </p:sp>
        <p:sp>
          <p:nvSpPr>
            <p:cNvPr id="7" name="Right Arrow 6"/>
            <p:cNvSpPr/>
            <p:nvPr/>
          </p:nvSpPr>
          <p:spPr>
            <a:xfrm rot="19218340">
              <a:off x="4538776" y="2384987"/>
              <a:ext cx="1840089" cy="365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775200" y="3411437"/>
              <a:ext cx="1840089" cy="365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135731">
              <a:off x="4568610" y="4393772"/>
              <a:ext cx="1840089" cy="365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728177" y="1280718"/>
              <a:ext cx="3691467" cy="1117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ea typeface="Cambria" panose="02040503050406030204" pitchFamily="18" charset="0"/>
                </a:rPr>
                <a:t>how projects are defined</a:t>
              </a:r>
              <a:endParaRPr lang="en-US" sz="3200" b="1" dirty="0"/>
            </a:p>
          </p:txBody>
        </p:sp>
        <p:sp>
          <p:nvSpPr>
            <p:cNvPr id="13" name="Rounded Rectangle 12"/>
            <p:cNvSpPr/>
            <p:nvPr/>
          </p:nvSpPr>
          <p:spPr>
            <a:xfrm>
              <a:off x="6728177" y="2843098"/>
              <a:ext cx="3691467" cy="1117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ea typeface="Cambria" panose="02040503050406030204" pitchFamily="18" charset="0"/>
                </a:rPr>
                <a:t>how projects are evaluated</a:t>
              </a:r>
              <a:endParaRPr lang="en-US" sz="3200" b="1" dirty="0"/>
            </a:p>
          </p:txBody>
        </p:sp>
        <p:sp>
          <p:nvSpPr>
            <p:cNvPr id="14" name="Rounded Rectangle 13"/>
            <p:cNvSpPr/>
            <p:nvPr/>
          </p:nvSpPr>
          <p:spPr>
            <a:xfrm>
              <a:off x="6728177" y="4385687"/>
              <a:ext cx="3691467" cy="19245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ea typeface="Cambria" panose="02040503050406030204" pitchFamily="18" charset="0"/>
                </a:rPr>
                <a:t>how projects are translated into requirements and deliverables</a:t>
              </a:r>
              <a:endParaRPr lang="en-US" sz="3200" b="1" dirty="0"/>
            </a:p>
          </p:txBody>
        </p:sp>
      </p:grpSp>
    </p:spTree>
    <p:extLst>
      <p:ext uri="{BB962C8B-B14F-4D97-AF65-F5344CB8AC3E}">
        <p14:creationId xmlns:p14="http://schemas.microsoft.com/office/powerpoint/2010/main" val="3785505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946" y="591067"/>
            <a:ext cx="7452432" cy="5658980"/>
          </a:xfrm>
          <a:prstGeom prst="rect">
            <a:avLst/>
          </a:prstGeom>
        </p:spPr>
      </p:pic>
      <p:sp>
        <p:nvSpPr>
          <p:cNvPr id="5" name="TextBox 4"/>
          <p:cNvSpPr txBox="1"/>
          <p:nvPr/>
        </p:nvSpPr>
        <p:spPr>
          <a:xfrm>
            <a:off x="496712" y="406401"/>
            <a:ext cx="5734755" cy="1323439"/>
          </a:xfrm>
          <a:prstGeom prst="rect">
            <a:avLst/>
          </a:prstGeom>
          <a:noFill/>
        </p:spPr>
        <p:txBody>
          <a:bodyPr wrap="square" rtlCol="0">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VARIOUS STAGES OF PROJECT</a:t>
            </a:r>
          </a:p>
        </p:txBody>
      </p:sp>
      <p:sp>
        <p:nvSpPr>
          <p:cNvPr id="6" name="TextBox 5"/>
          <p:cNvSpPr txBox="1"/>
          <p:nvPr/>
        </p:nvSpPr>
        <p:spPr>
          <a:xfrm>
            <a:off x="1670757" y="5880715"/>
            <a:ext cx="166899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THINKING</a:t>
            </a:r>
          </a:p>
        </p:txBody>
      </p:sp>
      <p:sp>
        <p:nvSpPr>
          <p:cNvPr id="7" name="TextBox 6"/>
          <p:cNvSpPr txBox="1"/>
          <p:nvPr/>
        </p:nvSpPr>
        <p:spPr>
          <a:xfrm>
            <a:off x="3339747" y="5341254"/>
            <a:ext cx="355776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PLANNING &amp; SCHEDULING</a:t>
            </a:r>
          </a:p>
        </p:txBody>
      </p:sp>
      <p:sp>
        <p:nvSpPr>
          <p:cNvPr id="8" name="TextBox 7"/>
          <p:cNvSpPr txBox="1"/>
          <p:nvPr/>
        </p:nvSpPr>
        <p:spPr>
          <a:xfrm>
            <a:off x="4395258" y="4617127"/>
            <a:ext cx="244580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DATA COLLECTION</a:t>
            </a:r>
          </a:p>
        </p:txBody>
      </p:sp>
      <p:sp>
        <p:nvSpPr>
          <p:cNvPr id="9" name="TextBox 8"/>
          <p:cNvSpPr txBox="1"/>
          <p:nvPr/>
        </p:nvSpPr>
        <p:spPr>
          <a:xfrm>
            <a:off x="5712352" y="3601464"/>
            <a:ext cx="5027260"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STATUS UPDAYTING THROUGH</a:t>
            </a:r>
          </a:p>
          <a:p>
            <a:r>
              <a:rPr lang="en-US" b="1" dirty="0">
                <a:latin typeface="Times New Roman" panose="02020603050405020304" pitchFamily="18" charset="0"/>
                <a:cs typeface="Times New Roman" panose="02020603050405020304" pitchFamily="18" charset="0"/>
              </a:rPr>
              <a:t>NETWORK AND GIVING EARLY WORNING</a:t>
            </a:r>
          </a:p>
        </p:txBody>
      </p:sp>
      <p:sp>
        <p:nvSpPr>
          <p:cNvPr id="10" name="TextBox 9"/>
          <p:cNvSpPr txBox="1"/>
          <p:nvPr/>
        </p:nvSpPr>
        <p:spPr>
          <a:xfrm>
            <a:off x="7021689" y="2714022"/>
            <a:ext cx="4831645"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 PATH FOR SUCCESSFUL COMPLETION</a:t>
            </a:r>
          </a:p>
        </p:txBody>
      </p:sp>
    </p:spTree>
    <p:extLst>
      <p:ext uri="{BB962C8B-B14F-4D97-AF65-F5344CB8AC3E}">
        <p14:creationId xmlns:p14="http://schemas.microsoft.com/office/powerpoint/2010/main" val="2003698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066" y="174402"/>
            <a:ext cx="8608957" cy="6463465"/>
          </a:xfrm>
          <a:prstGeom prst="rect">
            <a:avLst/>
          </a:prstGeom>
        </p:spPr>
      </p:pic>
      <p:sp>
        <p:nvSpPr>
          <p:cNvPr id="2" name="TextBox 1"/>
          <p:cNvSpPr txBox="1"/>
          <p:nvPr/>
        </p:nvSpPr>
        <p:spPr>
          <a:xfrm>
            <a:off x="1984610" y="1952978"/>
            <a:ext cx="8161867" cy="1569660"/>
          </a:xfrm>
          <a:prstGeom prst="rect">
            <a:avLst/>
          </a:prstGeom>
          <a:solidFill>
            <a:schemeClr val="bg1">
              <a:lumMod val="95000"/>
            </a:schemeClr>
          </a:solidFill>
        </p:spPr>
        <p:txBody>
          <a:bodyPr wrap="square" rtlCol="0">
            <a:spAutoFit/>
          </a:bodyPr>
          <a:lstStyle/>
          <a:p>
            <a:pPr algn="ctr"/>
            <a:r>
              <a:rPr lang="en-US" sz="4800" b="1" dirty="0"/>
              <a:t>WHAT IS PROJECT MANAGEMENT ?</a:t>
            </a:r>
          </a:p>
        </p:txBody>
      </p:sp>
    </p:spTree>
    <p:extLst>
      <p:ext uri="{BB962C8B-B14F-4D97-AF65-F5344CB8AC3E}">
        <p14:creationId xmlns:p14="http://schemas.microsoft.com/office/powerpoint/2010/main" val="4137133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ject-management-concepts-from-pmbok-5th-ed-14-638.jpg"/>
          <p:cNvPicPr>
            <a:picLocks noChangeAspect="1"/>
          </p:cNvPicPr>
          <p:nvPr/>
        </p:nvPicPr>
        <p:blipFill>
          <a:blip r:embed="rId2"/>
          <a:stretch>
            <a:fillRect/>
          </a:stretch>
        </p:blipFill>
        <p:spPr>
          <a:xfrm>
            <a:off x="540327" y="528790"/>
            <a:ext cx="11142329" cy="5816591"/>
          </a:xfrm>
          <a:prstGeom prst="rect">
            <a:avLst/>
          </a:prstGeom>
        </p:spPr>
      </p:pic>
    </p:spTree>
    <p:extLst>
      <p:ext uri="{BB962C8B-B14F-4D97-AF65-F5344CB8AC3E}">
        <p14:creationId xmlns:p14="http://schemas.microsoft.com/office/powerpoint/2010/main" val="4264450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40924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9822"/>
            <a:ext cx="12192000" cy="2350911"/>
          </a:xfrm>
          <a:prstGeom prst="rect">
            <a:avLst/>
          </a:prstGeom>
        </p:spPr>
      </p:pic>
      <p:sp>
        <p:nvSpPr>
          <p:cNvPr id="5" name="TextBox 4"/>
          <p:cNvSpPr txBox="1"/>
          <p:nvPr/>
        </p:nvSpPr>
        <p:spPr>
          <a:xfrm>
            <a:off x="2991555" y="3262489"/>
            <a:ext cx="9064977"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(International Project Management Association)</a:t>
            </a:r>
          </a:p>
        </p:txBody>
      </p:sp>
      <p:sp>
        <p:nvSpPr>
          <p:cNvPr id="6" name="TextBox 5"/>
          <p:cNvSpPr txBox="1"/>
          <p:nvPr/>
        </p:nvSpPr>
        <p:spPr>
          <a:xfrm>
            <a:off x="5757333" y="6086958"/>
            <a:ext cx="580249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(Project Management Institute)</a:t>
            </a:r>
          </a:p>
        </p:txBody>
      </p:sp>
    </p:spTree>
    <p:extLst>
      <p:ext uri="{BB962C8B-B14F-4D97-AF65-F5344CB8AC3E}">
        <p14:creationId xmlns:p14="http://schemas.microsoft.com/office/powerpoint/2010/main" val="1066495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2656" y="1283961"/>
            <a:ext cx="5949245" cy="646331"/>
          </a:xfrm>
          <a:prstGeom prst="rect">
            <a:avLst/>
          </a:prstGeom>
        </p:spPr>
        <p:txBody>
          <a:bodyPr wrap="square">
            <a:spAutoFit/>
          </a:bodyPr>
          <a:lstStyle/>
          <a:p>
            <a:pPr>
              <a:spcBef>
                <a:spcPts val="1200"/>
              </a:spcBef>
              <a:spcAft>
                <a:spcPts val="1200"/>
              </a:spcAft>
            </a:pPr>
            <a:r>
              <a:rPr lang="en-US" sz="3600" b="1" kern="50" dirty="0">
                <a:solidFill>
                  <a:srgbClr val="C00000"/>
                </a:solidFill>
                <a:latin typeface="Times New Roman" panose="02020603050405020304" pitchFamily="18" charset="0"/>
                <a:ea typeface="Times New Roman" panose="02020603050405020304" pitchFamily="18" charset="0"/>
              </a:rPr>
              <a:t>LET’S MAKE A PAZZLE</a:t>
            </a:r>
            <a:r>
              <a:rPr lang="ru-RU" sz="3600" b="1" kern="50" dirty="0">
                <a:solidFill>
                  <a:srgbClr val="C00000"/>
                </a:solidFill>
                <a:latin typeface="Times New Roman" panose="02020603050405020304" pitchFamily="18" charset="0"/>
                <a:ea typeface="Times New Roman" panose="02020603050405020304" pitchFamily="18" charset="0"/>
              </a:rPr>
              <a:t> !!!</a:t>
            </a:r>
            <a:r>
              <a:rPr lang="en-US" sz="3600" b="1" dirty="0">
                <a:solidFill>
                  <a:srgbClr val="C00000"/>
                </a:solidFill>
                <a:latin typeface="Times New Roman" pitchFamily="18" charset="0"/>
                <a:cs typeface="Times New Roman" pitchFamily="18" charset="0"/>
              </a:rPr>
              <a:t> </a:t>
            </a:r>
            <a:endParaRPr lang="en-US" sz="3600" b="1" kern="50" dirty="0">
              <a:solidFill>
                <a:srgbClr val="C00000"/>
              </a:solidFill>
              <a:latin typeface="Times New Roman" panose="02020603050405020304" pitchFamily="18" charset="0"/>
              <a:ea typeface="Times New Roman" panose="02020603050405020304" pitchFamily="18" charset="0"/>
            </a:endParaRPr>
          </a:p>
        </p:txBody>
      </p:sp>
      <p:pic>
        <p:nvPicPr>
          <p:cNvPr id="5" name="Picture 4" descr="xigKokxjT.jpeg"/>
          <p:cNvPicPr>
            <a:picLocks noChangeAspect="1"/>
          </p:cNvPicPr>
          <p:nvPr/>
        </p:nvPicPr>
        <p:blipFill>
          <a:blip r:embed="rId2" cstate="print"/>
          <a:stretch>
            <a:fillRect/>
          </a:stretch>
        </p:blipFill>
        <p:spPr>
          <a:xfrm>
            <a:off x="8756074" y="720436"/>
            <a:ext cx="3435926" cy="5458691"/>
          </a:xfrm>
          <a:prstGeom prst="rect">
            <a:avLst/>
          </a:prstGeom>
        </p:spPr>
      </p:pic>
      <p:sp>
        <p:nvSpPr>
          <p:cNvPr id="6" name="Oval Callout 5"/>
          <p:cNvSpPr/>
          <p:nvPr/>
        </p:nvSpPr>
        <p:spPr>
          <a:xfrm>
            <a:off x="993423" y="831273"/>
            <a:ext cx="7624104" cy="1551709"/>
          </a:xfrm>
          <a:prstGeom prst="wedgeEllipseCallout">
            <a:avLst>
              <a:gd name="adj1" fmla="val 54327"/>
              <a:gd name="adj2" fmla="val 50238"/>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7" descr="red-tick-md.png"/>
          <p:cNvPicPr>
            <a:picLocks noChangeAspect="1"/>
          </p:cNvPicPr>
          <p:nvPr/>
        </p:nvPicPr>
        <p:blipFill>
          <a:blip r:embed="rId3"/>
          <a:stretch>
            <a:fillRect/>
          </a:stretch>
        </p:blipFill>
        <p:spPr>
          <a:xfrm>
            <a:off x="574055" y="2494869"/>
            <a:ext cx="977655" cy="733239"/>
          </a:xfrm>
          <a:prstGeom prst="rect">
            <a:avLst/>
          </a:prstGeom>
        </p:spPr>
      </p:pic>
      <p:pic>
        <p:nvPicPr>
          <p:cNvPr id="9" name="Picture 8" descr="red-tick-md.png"/>
          <p:cNvPicPr>
            <a:picLocks noChangeAspect="1"/>
          </p:cNvPicPr>
          <p:nvPr/>
        </p:nvPicPr>
        <p:blipFill>
          <a:blip r:embed="rId3"/>
          <a:stretch>
            <a:fillRect/>
          </a:stretch>
        </p:blipFill>
        <p:spPr>
          <a:xfrm>
            <a:off x="615618" y="3672504"/>
            <a:ext cx="977655" cy="733239"/>
          </a:xfrm>
          <a:prstGeom prst="rect">
            <a:avLst/>
          </a:prstGeom>
        </p:spPr>
      </p:pic>
      <p:sp>
        <p:nvSpPr>
          <p:cNvPr id="10" name="TextBox 9"/>
          <p:cNvSpPr txBox="1"/>
          <p:nvPr/>
        </p:nvSpPr>
        <p:spPr>
          <a:xfrm>
            <a:off x="1787236" y="2507672"/>
            <a:ext cx="7952510" cy="769441"/>
          </a:xfrm>
          <a:prstGeom prst="rect">
            <a:avLst/>
          </a:prstGeom>
          <a:noFill/>
        </p:spPr>
        <p:txBody>
          <a:bodyPr wrap="square" rtlCol="0">
            <a:spAutoFit/>
          </a:bodyPr>
          <a:lstStyle/>
          <a:p>
            <a:r>
              <a:rPr lang="ru-RU" sz="4400" b="1" dirty="0">
                <a:latin typeface="Times New Roman" pitchFamily="18" charset="0"/>
                <a:cs typeface="Times New Roman" pitchFamily="18" charset="0"/>
              </a:rPr>
              <a:t>What is Project Management?</a:t>
            </a:r>
          </a:p>
        </p:txBody>
      </p:sp>
      <p:sp>
        <p:nvSpPr>
          <p:cNvPr id="12" name="TextBox 11"/>
          <p:cNvSpPr txBox="1"/>
          <p:nvPr/>
        </p:nvSpPr>
        <p:spPr>
          <a:xfrm>
            <a:off x="1842656" y="3616038"/>
            <a:ext cx="6553200" cy="769441"/>
          </a:xfrm>
          <a:prstGeom prst="rect">
            <a:avLst/>
          </a:prstGeom>
          <a:noFill/>
        </p:spPr>
        <p:txBody>
          <a:bodyPr wrap="square" rtlCol="0">
            <a:spAutoFit/>
          </a:bodyPr>
          <a:lstStyle/>
          <a:p>
            <a:r>
              <a:rPr lang="ru-RU" sz="4400" b="1" dirty="0">
                <a:latin typeface="Times New Roman" pitchFamily="18" charset="0"/>
                <a:cs typeface="Times New Roman" pitchFamily="18" charset="0"/>
              </a:rPr>
              <a:t>Give some definition ......</a:t>
            </a:r>
          </a:p>
        </p:txBody>
      </p:sp>
      <p:sp>
        <p:nvSpPr>
          <p:cNvPr id="2" name="TextBox 1"/>
          <p:cNvSpPr txBox="1"/>
          <p:nvPr/>
        </p:nvSpPr>
        <p:spPr>
          <a:xfrm>
            <a:off x="8489244" y="304800"/>
            <a:ext cx="1998134" cy="769441"/>
          </a:xfrm>
          <a:prstGeom prst="rect">
            <a:avLst/>
          </a:prstGeom>
          <a:solidFill>
            <a:schemeClr val="bg2"/>
          </a:solidFill>
        </p:spPr>
        <p:txBody>
          <a:bodyPr wrap="square" rtlCol="0">
            <a:spAutoFit/>
          </a:bodyPr>
          <a:lstStyle/>
          <a:p>
            <a:pPr algn="ctr"/>
            <a:r>
              <a:rPr lang="en-US" sz="4400" dirty="0"/>
              <a:t>10 min</a:t>
            </a:r>
          </a:p>
        </p:txBody>
      </p:sp>
    </p:spTree>
    <p:extLst>
      <p:ext uri="{BB962C8B-B14F-4D97-AF65-F5344CB8AC3E}">
        <p14:creationId xmlns:p14="http://schemas.microsoft.com/office/powerpoint/2010/main" val="3028354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0521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781" y="0"/>
            <a:ext cx="9268691" cy="6858000"/>
          </a:xfrm>
          <a:prstGeom prst="rect">
            <a:avLst/>
          </a:prstGeom>
        </p:spPr>
      </p:pic>
      <p:sp>
        <p:nvSpPr>
          <p:cNvPr id="4" name="TextBox 3"/>
          <p:cNvSpPr txBox="1"/>
          <p:nvPr/>
        </p:nvSpPr>
        <p:spPr>
          <a:xfrm>
            <a:off x="429491" y="3297381"/>
            <a:ext cx="3366654" cy="523220"/>
          </a:xfrm>
          <a:prstGeom prst="rect">
            <a:avLst/>
          </a:prstGeom>
          <a:noFill/>
        </p:spPr>
        <p:txBody>
          <a:bodyPr wrap="square" rtlCol="0">
            <a:spAutoFit/>
          </a:bodyPr>
          <a:lstStyle/>
          <a:p>
            <a:r>
              <a:rPr lang="en-US" sz="2800" b="1" dirty="0">
                <a:latin typeface="Times New Roman" pitchFamily="18" charset="0"/>
                <a:cs typeface="Times New Roman" pitchFamily="18" charset="0"/>
              </a:rPr>
              <a:t>Sextuple Constrains</a:t>
            </a:r>
            <a:endParaRPr lang="ru-RU" sz="2800" b="1" dirty="0">
              <a:latin typeface="Times New Roman" pitchFamily="18" charset="0"/>
              <a:cs typeface="Times New Roman" pitchFamily="18" charset="0"/>
            </a:endParaRPr>
          </a:p>
        </p:txBody>
      </p:sp>
      <p:sp>
        <p:nvSpPr>
          <p:cNvPr id="5" name="TextBox 4"/>
          <p:cNvSpPr txBox="1"/>
          <p:nvPr/>
        </p:nvSpPr>
        <p:spPr>
          <a:xfrm>
            <a:off x="5190564" y="5257801"/>
            <a:ext cx="3348318" cy="461665"/>
          </a:xfrm>
          <a:prstGeom prst="rect">
            <a:avLst/>
          </a:prstGeom>
          <a:solidFill>
            <a:schemeClr val="bg1"/>
          </a:solidFill>
        </p:spPr>
        <p:txBody>
          <a:bodyPr wrap="square" rtlCol="0">
            <a:spAutoFit/>
          </a:bodyPr>
          <a:lstStyle/>
          <a:p>
            <a:pPr algn="ctr"/>
            <a:r>
              <a:rPr lang="en-US" sz="2400" b="1" dirty="0">
                <a:solidFill>
                  <a:schemeClr val="tx2"/>
                </a:solidFill>
                <a:latin typeface="Aharoni" pitchFamily="2" charset="-79"/>
                <a:cs typeface="Aharoni" pitchFamily="2" charset="-79"/>
              </a:rPr>
              <a:t>Resources</a:t>
            </a:r>
            <a:endParaRPr lang="ru-RU" sz="2400" b="1" dirty="0">
              <a:solidFill>
                <a:schemeClr val="tx2"/>
              </a:solidFill>
              <a:cs typeface="Aharoni" pitchFamily="2" charset="-79"/>
            </a:endParaRPr>
          </a:p>
        </p:txBody>
      </p:sp>
    </p:spTree>
    <p:extLst>
      <p:ext uri="{BB962C8B-B14F-4D97-AF65-F5344CB8AC3E}">
        <p14:creationId xmlns:p14="http://schemas.microsoft.com/office/powerpoint/2010/main" val="13502455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65563" y="38794"/>
            <a:ext cx="8922327" cy="6819206"/>
            <a:chOff x="1565563" y="38794"/>
            <a:chExt cx="8922327" cy="681920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563" y="38794"/>
              <a:ext cx="8922327" cy="6819206"/>
            </a:xfrm>
            <a:prstGeom prst="rect">
              <a:avLst/>
            </a:prstGeom>
          </p:spPr>
        </p:pic>
        <p:sp>
          <p:nvSpPr>
            <p:cNvPr id="3" name="TextBox 2"/>
            <p:cNvSpPr txBox="1"/>
            <p:nvPr/>
          </p:nvSpPr>
          <p:spPr>
            <a:xfrm>
              <a:off x="2348089" y="1591733"/>
              <a:ext cx="7665155" cy="1938992"/>
            </a:xfrm>
            <a:prstGeom prst="rect">
              <a:avLst/>
            </a:prstGeom>
            <a:solidFill>
              <a:schemeClr val="bg1">
                <a:lumMod val="95000"/>
              </a:schemeClr>
            </a:solidFill>
          </p:spPr>
          <p:txBody>
            <a:bodyPr wrap="square" rtlCol="0">
              <a:spAutoFit/>
            </a:bodyPr>
            <a:lstStyle/>
            <a:p>
              <a:pPr algn="ctr"/>
              <a:r>
                <a:rPr lang="en-US" sz="6000" dirty="0"/>
                <a:t>WHAT  IS </a:t>
              </a:r>
            </a:p>
            <a:p>
              <a:pPr algn="ctr"/>
              <a:r>
                <a:rPr lang="en-US" sz="6000" dirty="0"/>
                <a:t>A  PROCESS  GROUP ?</a:t>
              </a:r>
            </a:p>
          </p:txBody>
        </p:sp>
      </p:grpSp>
    </p:spTree>
    <p:extLst>
      <p:ext uri="{BB962C8B-B14F-4D97-AF65-F5344CB8AC3E}">
        <p14:creationId xmlns:p14="http://schemas.microsoft.com/office/powerpoint/2010/main" val="1065880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7555" y="1590091"/>
            <a:ext cx="9381066" cy="2800767"/>
          </a:xfrm>
          <a:prstGeom prst="rect">
            <a:avLst/>
          </a:prstGeom>
          <a:ln w="76200">
            <a:solidFill>
              <a:srgbClr val="C00000"/>
            </a:solidFill>
          </a:ln>
        </p:spPr>
        <p:txBody>
          <a:bodyPr wrap="square">
            <a:spAutoFit/>
          </a:bodyPr>
          <a:lstStyle/>
          <a:p>
            <a:r>
              <a:rPr lang="en-US" sz="4400" dirty="0">
                <a:latin typeface="Times New Roman" pitchFamily="18" charset="0"/>
                <a:cs typeface="Times New Roman" pitchFamily="18" charset="0"/>
              </a:rPr>
              <a:t>Project management is the application of knowledge, skills, tools, and techniques to project activities to meet the project requirements. </a:t>
            </a:r>
          </a:p>
        </p:txBody>
      </p:sp>
    </p:spTree>
    <p:extLst>
      <p:ext uri="{BB962C8B-B14F-4D97-AF65-F5344CB8AC3E}">
        <p14:creationId xmlns:p14="http://schemas.microsoft.com/office/powerpoint/2010/main" val="4014930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111" y="748647"/>
            <a:ext cx="9911645" cy="5016758"/>
          </a:xfrm>
          <a:prstGeom prst="rect">
            <a:avLst/>
          </a:prstGeom>
        </p:spPr>
        <p:txBody>
          <a:bodyPr wrap="square">
            <a:spAutoFit/>
          </a:bodyPr>
          <a:lstStyle/>
          <a:p>
            <a:pPr marL="571500" indent="-571500">
              <a:buFont typeface="Wingdings" panose="05000000000000000000" pitchFamily="2" charset="2"/>
              <a:buChar char="Ø"/>
            </a:pPr>
            <a:r>
              <a:rPr lang="en-US" sz="4000" dirty="0">
                <a:latin typeface="HelveticaNeue-Condensed"/>
              </a:rPr>
              <a:t>A process is a set of interrelated actions and activities performed to create a pre-specified product, service, or result. </a:t>
            </a:r>
          </a:p>
          <a:p>
            <a:endParaRPr lang="en-US" sz="4000" dirty="0">
              <a:latin typeface="HelveticaNeue-Condensed"/>
            </a:endParaRPr>
          </a:p>
          <a:p>
            <a:pPr marL="571500" indent="-571500">
              <a:buFont typeface="Wingdings" panose="05000000000000000000" pitchFamily="2" charset="2"/>
              <a:buChar char="Ø"/>
            </a:pPr>
            <a:r>
              <a:rPr lang="en-US" sz="4000" dirty="0">
                <a:latin typeface="HelveticaNeue-Condensed"/>
              </a:rPr>
              <a:t>Each process is characterized by its inputs, the tools and techniques that can be applied, and the resulting</a:t>
            </a:r>
          </a:p>
          <a:p>
            <a:pPr marL="576263"/>
            <a:r>
              <a:rPr lang="en-US" sz="4000" dirty="0">
                <a:latin typeface="HelveticaNeue-Condensed"/>
              </a:rPr>
              <a:t>outputs.</a:t>
            </a:r>
            <a:endParaRPr lang="en-US" sz="4000" dirty="0"/>
          </a:p>
        </p:txBody>
      </p:sp>
    </p:spTree>
    <p:extLst>
      <p:ext uri="{BB962C8B-B14F-4D97-AF65-F5344CB8AC3E}">
        <p14:creationId xmlns:p14="http://schemas.microsoft.com/office/powerpoint/2010/main" val="1681184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78136" y="1871401"/>
            <a:ext cx="4538132" cy="1384995"/>
          </a:xfrm>
          <a:prstGeom prst="rect">
            <a:avLst/>
          </a:prstGeom>
          <a:ln>
            <a:solidFill>
              <a:schemeClr val="accent1"/>
            </a:solidFill>
          </a:ln>
        </p:spPr>
        <p:txBody>
          <a:bodyPr wrap="square">
            <a:spAutoFit/>
          </a:bodyPr>
          <a:lstStyle/>
          <a:p>
            <a:r>
              <a:rPr lang="en-US" sz="2800" dirty="0">
                <a:solidFill>
                  <a:srgbClr val="000000"/>
                </a:solidFill>
                <a:latin typeface="Times New Roman" panose="02020603050405020304" pitchFamily="18" charset="0"/>
                <a:ea typeface="Cambria" panose="02040503050406030204" pitchFamily="18" charset="0"/>
              </a:rPr>
              <a:t>A project manager can successfully manage a project scope</a:t>
            </a:r>
            <a:endParaRPr lang="en-US" sz="2800" dirty="0"/>
          </a:p>
        </p:txBody>
      </p:sp>
      <p:sp>
        <p:nvSpPr>
          <p:cNvPr id="6" name="Rectangle 5"/>
          <p:cNvSpPr/>
          <p:nvPr/>
        </p:nvSpPr>
        <p:spPr>
          <a:xfrm>
            <a:off x="1248989" y="238195"/>
            <a:ext cx="4301466" cy="2246769"/>
          </a:xfrm>
          <a:prstGeom prst="rect">
            <a:avLst/>
          </a:prstGeom>
          <a:ln>
            <a:solidFill>
              <a:schemeClr val="accent1"/>
            </a:solidFill>
          </a:ln>
        </p:spPr>
        <p:txBody>
          <a:bodyPr wrap="square">
            <a:spAutoFit/>
          </a:bodyPr>
          <a:lstStyle/>
          <a:p>
            <a:r>
              <a:rPr lang="en-US" sz="2800" dirty="0">
                <a:solidFill>
                  <a:srgbClr val="000000"/>
                </a:solidFill>
                <a:latin typeface="Times New Roman" panose="02020603050405020304" pitchFamily="18" charset="0"/>
                <a:ea typeface="Cambria" panose="02040503050406030204" pitchFamily="18" charset="0"/>
              </a:rPr>
              <a:t>By learning how to identify stakeholder needs and convert those needs into viable, measurable project scope documentation</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205" y="2348444"/>
            <a:ext cx="4286250" cy="4476750"/>
          </a:xfrm>
          <a:prstGeom prst="rect">
            <a:avLst/>
          </a:prstGeom>
        </p:spPr>
      </p:pic>
      <p:sp>
        <p:nvSpPr>
          <p:cNvPr id="7" name="Rectangle 6"/>
          <p:cNvSpPr/>
          <p:nvPr/>
        </p:nvSpPr>
        <p:spPr>
          <a:xfrm>
            <a:off x="6491112" y="4009101"/>
            <a:ext cx="5125156" cy="2246769"/>
          </a:xfrm>
          <a:prstGeom prst="rect">
            <a:avLst/>
          </a:prstGeom>
          <a:ln>
            <a:solidFill>
              <a:schemeClr val="accent1"/>
            </a:solidFill>
          </a:ln>
        </p:spPr>
        <p:txBody>
          <a:bodyPr wrap="square">
            <a:spAutoFit/>
          </a:bodyPr>
          <a:lstStyle/>
          <a:p>
            <a:r>
              <a:rPr lang="en-US" sz="2800" dirty="0">
                <a:solidFill>
                  <a:srgbClr val="000000"/>
                </a:solidFill>
                <a:latin typeface="Times New Roman" panose="02020603050405020304" pitchFamily="18" charset="0"/>
                <a:ea typeface="Cambria" panose="02040503050406030204" pitchFamily="18" charset="0"/>
              </a:rPr>
              <a:t>A project manager can make informed recommendations when trade-offs between project scope, cost, and schedule become necessary</a:t>
            </a:r>
            <a:endParaRPr lang="en-US" sz="2800" dirty="0"/>
          </a:p>
        </p:txBody>
      </p:sp>
      <p:sp>
        <p:nvSpPr>
          <p:cNvPr id="3" name="Curved Up Arrow 2"/>
          <p:cNvSpPr/>
          <p:nvPr/>
        </p:nvSpPr>
        <p:spPr>
          <a:xfrm rot="3858772">
            <a:off x="4462028" y="3160704"/>
            <a:ext cx="2176854" cy="812800"/>
          </a:xfrm>
          <a:prstGeom prst="curvedUp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rot="898816">
            <a:off x="5470691" y="2215257"/>
            <a:ext cx="1474933" cy="668755"/>
          </a:xfrm>
          <a:prstGeom prst="curvedUp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6837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9553" y="830614"/>
            <a:ext cx="9870141" cy="4524315"/>
          </a:xfrm>
          <a:prstGeom prst="rect">
            <a:avLst/>
          </a:prstGeom>
        </p:spPr>
        <p:txBody>
          <a:bodyPr wrap="square">
            <a:spAutoFit/>
          </a:bodyPr>
          <a:lstStyle/>
          <a:p>
            <a:pPr marL="444500" indent="-444500">
              <a:buFont typeface="Wingdings" pitchFamily="2" charset="2"/>
              <a:buChar char="Ø"/>
            </a:pPr>
            <a:r>
              <a:rPr lang="en-US" sz="3600" dirty="0"/>
              <a:t>The </a:t>
            </a:r>
            <a:r>
              <a:rPr lang="en-US" sz="3600" i="1" dirty="0"/>
              <a:t>PMBOK® Guide describes the nature of project management processes in terms of the integration between </a:t>
            </a:r>
            <a:r>
              <a:rPr lang="en-US" sz="3600" dirty="0"/>
              <a:t>the processes, their interactions, and the purposes they serve. </a:t>
            </a:r>
          </a:p>
          <a:p>
            <a:endParaRPr lang="en-US" sz="3600" dirty="0"/>
          </a:p>
          <a:p>
            <a:pPr marL="444500" indent="-444500">
              <a:buFont typeface="Wingdings" pitchFamily="2" charset="2"/>
              <a:buChar char="Ø"/>
            </a:pPr>
            <a:r>
              <a:rPr lang="en-US" sz="3600" dirty="0"/>
              <a:t> Project management processes are grouped into five categories known as Project Management Process Groups (or Process Groups):</a:t>
            </a:r>
            <a:endParaRPr lang="ru-RU" sz="3600" dirty="0"/>
          </a:p>
        </p:txBody>
      </p:sp>
    </p:spTree>
    <p:extLst>
      <p:ext uri="{BB962C8B-B14F-4D97-AF65-F5344CB8AC3E}">
        <p14:creationId xmlns:p14="http://schemas.microsoft.com/office/powerpoint/2010/main" val="4102090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0084" y="638493"/>
            <a:ext cx="10663517" cy="4708981"/>
          </a:xfrm>
          <a:prstGeom prst="rect">
            <a:avLst/>
          </a:prstGeom>
        </p:spPr>
        <p:txBody>
          <a:bodyPr wrap="square">
            <a:spAutoFit/>
          </a:bodyPr>
          <a:lstStyle/>
          <a:p>
            <a:endParaRPr lang="en-US" sz="3600" dirty="0">
              <a:latin typeface="Times New Roman" pitchFamily="18" charset="0"/>
              <a:cs typeface="Times New Roman" pitchFamily="18" charset="0"/>
            </a:endParaRPr>
          </a:p>
          <a:p>
            <a:r>
              <a:rPr lang="en-US" sz="4400" dirty="0">
                <a:cs typeface="Times New Roman" pitchFamily="18" charset="0"/>
              </a:rPr>
              <a:t>Project management is accomplished through the appropriate application and integration of the 47 logically grouped project management processes, which are categorized into five Process Groups. </a:t>
            </a:r>
          </a:p>
          <a:p>
            <a:endParaRPr lang="en-US" sz="4400" dirty="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15478" y="598823"/>
            <a:ext cx="11278168" cy="5029200"/>
            <a:chOff x="459034" y="429490"/>
            <a:chExt cx="11278168" cy="5029200"/>
          </a:xfrm>
        </p:grpSpPr>
        <p:pic>
          <p:nvPicPr>
            <p:cNvPr id="3" name="Picture 2" descr="project-management-concepts-from-pmbok-5th-ed-20-638 - Copy.jpg"/>
            <p:cNvPicPr>
              <a:picLocks noChangeAspect="1"/>
            </p:cNvPicPr>
            <p:nvPr/>
          </p:nvPicPr>
          <p:blipFill>
            <a:blip r:embed="rId2"/>
            <a:stretch>
              <a:fillRect/>
            </a:stretch>
          </p:blipFill>
          <p:spPr>
            <a:xfrm>
              <a:off x="459034" y="429490"/>
              <a:ext cx="11278168" cy="5029200"/>
            </a:xfrm>
            <a:prstGeom prst="rect">
              <a:avLst/>
            </a:prstGeom>
          </p:spPr>
        </p:pic>
        <p:sp>
          <p:nvSpPr>
            <p:cNvPr id="4" name="TextBox 3"/>
            <p:cNvSpPr txBox="1"/>
            <p:nvPr/>
          </p:nvSpPr>
          <p:spPr>
            <a:xfrm>
              <a:off x="459034" y="1038578"/>
              <a:ext cx="9102655" cy="923330"/>
            </a:xfrm>
            <a:prstGeom prst="rect">
              <a:avLst/>
            </a:prstGeom>
            <a:solidFill>
              <a:schemeClr val="bg1">
                <a:lumMod val="95000"/>
              </a:schemeClr>
            </a:solidFill>
          </p:spPr>
          <p:txBody>
            <a:bodyPr wrap="square" rtlCol="0">
              <a:spAutoFit/>
            </a:bodyPr>
            <a:lstStyle/>
            <a:p>
              <a:r>
                <a:rPr lang="en-US" sz="5400" dirty="0">
                  <a:cs typeface="Times New Roman" pitchFamily="18" charset="0"/>
                </a:rPr>
                <a:t>These five Process Groups are:</a:t>
              </a:r>
              <a:endParaRPr lang="ru-RU" sz="5400" dirty="0">
                <a:cs typeface="Times New Roman" pitchFamily="18" charset="0"/>
              </a:endParaRPr>
            </a:p>
          </p:txBody>
        </p:sp>
      </p:grpSp>
    </p:spTree>
    <p:extLst>
      <p:ext uri="{BB962C8B-B14F-4D97-AF65-F5344CB8AC3E}">
        <p14:creationId xmlns:p14="http://schemas.microsoft.com/office/powerpoint/2010/main" val="17478656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5213" y="242047"/>
            <a:ext cx="5069541" cy="923330"/>
          </a:xfrm>
          <a:prstGeom prst="rect">
            <a:avLst/>
          </a:prstGeom>
          <a:noFill/>
        </p:spPr>
        <p:txBody>
          <a:bodyPr wrap="square" rtlCol="0">
            <a:spAutoFit/>
          </a:bodyPr>
          <a:lstStyle/>
          <a:p>
            <a:r>
              <a:rPr lang="en-US" sz="5400" b="1" dirty="0">
                <a:cs typeface="Aharoni" pitchFamily="2" charset="-79"/>
              </a:rPr>
              <a:t>Process Groups</a:t>
            </a:r>
            <a:endParaRPr lang="ru-RU" sz="5400" b="1" dirty="0">
              <a:cs typeface="Aharoni" pitchFamily="2" charset="-79"/>
            </a:endParaRPr>
          </a:p>
        </p:txBody>
      </p:sp>
      <p:sp>
        <p:nvSpPr>
          <p:cNvPr id="6" name="Rectangle 5"/>
          <p:cNvSpPr/>
          <p:nvPr/>
        </p:nvSpPr>
        <p:spPr>
          <a:xfrm>
            <a:off x="1129553" y="1248832"/>
            <a:ext cx="10246659" cy="5016758"/>
          </a:xfrm>
          <a:prstGeom prst="rect">
            <a:avLst/>
          </a:prstGeom>
        </p:spPr>
        <p:txBody>
          <a:bodyPr wrap="square">
            <a:spAutoFit/>
          </a:bodyPr>
          <a:lstStyle/>
          <a:p>
            <a:pPr marL="268288" indent="-268288">
              <a:buFont typeface="Arial" pitchFamily="34" charset="0"/>
              <a:buChar char="•"/>
            </a:pPr>
            <a:r>
              <a:rPr lang="en-US" sz="3200" b="1" dirty="0"/>
              <a:t> Initiating Process Group. Those processes performed to define a new project or a new phase of an</a:t>
            </a:r>
          </a:p>
          <a:p>
            <a:pPr marL="268288" indent="-268288"/>
            <a:r>
              <a:rPr lang="en-US" sz="3200" dirty="0"/>
              <a:t>   existing project by obtaining authorization to start the project or phase.</a:t>
            </a:r>
          </a:p>
          <a:p>
            <a:endParaRPr lang="en-US" sz="3200" dirty="0"/>
          </a:p>
          <a:p>
            <a:pPr marL="268288" indent="-268288"/>
            <a:r>
              <a:rPr lang="en-US" sz="3200" b="1" dirty="0"/>
              <a:t>• Planning Process Group. Those processes required to establish the scope of the project, refine the</a:t>
            </a:r>
          </a:p>
          <a:p>
            <a:pPr marL="268288" indent="-268288"/>
            <a:r>
              <a:rPr lang="en-US" sz="3200" dirty="0"/>
              <a:t>  objectives, and define the course of action required to attain the objectives that the project was undertaken</a:t>
            </a:r>
          </a:p>
          <a:p>
            <a:pPr marL="268288" indent="-268288"/>
            <a:r>
              <a:rPr lang="en-US" sz="3200" dirty="0"/>
              <a:t>   to achieve.</a:t>
            </a:r>
            <a:endParaRPr lang="ru-RU" sz="3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5213" y="0"/>
            <a:ext cx="5069541" cy="923330"/>
          </a:xfrm>
          <a:prstGeom prst="rect">
            <a:avLst/>
          </a:prstGeom>
          <a:noFill/>
        </p:spPr>
        <p:txBody>
          <a:bodyPr wrap="square" rtlCol="0">
            <a:spAutoFit/>
          </a:bodyPr>
          <a:lstStyle/>
          <a:p>
            <a:r>
              <a:rPr lang="en-US" sz="5400" b="1" dirty="0">
                <a:cs typeface="Aharoni" pitchFamily="2" charset="-79"/>
              </a:rPr>
              <a:t>Process Groups</a:t>
            </a:r>
            <a:endParaRPr lang="ru-RU" sz="5400" b="1" dirty="0">
              <a:cs typeface="Aharoni" pitchFamily="2" charset="-79"/>
            </a:endParaRPr>
          </a:p>
        </p:txBody>
      </p:sp>
      <p:sp>
        <p:nvSpPr>
          <p:cNvPr id="6" name="Rectangle 5"/>
          <p:cNvSpPr/>
          <p:nvPr/>
        </p:nvSpPr>
        <p:spPr>
          <a:xfrm>
            <a:off x="1102659" y="1060574"/>
            <a:ext cx="10246659" cy="5509200"/>
          </a:xfrm>
          <a:prstGeom prst="rect">
            <a:avLst/>
          </a:prstGeom>
        </p:spPr>
        <p:txBody>
          <a:bodyPr wrap="square">
            <a:spAutoFit/>
          </a:bodyPr>
          <a:lstStyle/>
          <a:p>
            <a:r>
              <a:rPr lang="en-US" sz="3200" b="1" dirty="0"/>
              <a:t>• Executing Process Group. Those processes performed to complete the work defined in the project </a:t>
            </a:r>
            <a:r>
              <a:rPr lang="en-US" sz="3200" dirty="0"/>
              <a:t>management plan to satisfy the project specifications.</a:t>
            </a:r>
          </a:p>
          <a:p>
            <a:endParaRPr lang="en-US" sz="3200" dirty="0"/>
          </a:p>
          <a:p>
            <a:r>
              <a:rPr lang="en-US" sz="3200" b="1" dirty="0"/>
              <a:t>• Monitoring and Controlling Process Group. Those processes required to track, review, and regulate the</a:t>
            </a:r>
          </a:p>
          <a:p>
            <a:r>
              <a:rPr lang="en-US" sz="3200" dirty="0"/>
              <a:t>progress and performance of the project.</a:t>
            </a:r>
          </a:p>
          <a:p>
            <a:endParaRPr lang="en-US" sz="3200" dirty="0"/>
          </a:p>
          <a:p>
            <a:r>
              <a:rPr lang="en-US" sz="3200" b="1" dirty="0"/>
              <a:t>• C losing Process Group. Those processes performed to finalize all activities across all Process Groups to</a:t>
            </a:r>
          </a:p>
          <a:p>
            <a:r>
              <a:rPr lang="en-US" sz="3200" dirty="0"/>
              <a:t>formally close the project or phase.</a:t>
            </a:r>
            <a:endParaRPr lang="ru-RU" sz="3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8729" y="387863"/>
            <a:ext cx="9238129" cy="156966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p:spPr>
        <p:txBody>
          <a:bodyPr wrap="square">
            <a:spAutoFit/>
          </a:bodyPr>
          <a:lstStyle/>
          <a:p>
            <a:pPr algn="ctr"/>
            <a:r>
              <a:rPr lang="en-US" sz="4800" b="1" dirty="0">
                <a:latin typeface="Times New Roman" panose="02020603050405020304" pitchFamily="18" charset="0"/>
                <a:cs typeface="Times New Roman" panose="02020603050405020304" pitchFamily="18" charset="0"/>
              </a:rPr>
              <a:t>Make a Color Chain </a:t>
            </a:r>
          </a:p>
          <a:p>
            <a:pPr algn="ctr"/>
            <a:r>
              <a:rPr lang="en-US" sz="4800" b="1" dirty="0">
                <a:latin typeface="Times New Roman" panose="02020603050405020304" pitchFamily="18" charset="0"/>
                <a:cs typeface="Times New Roman" panose="02020603050405020304" pitchFamily="18" charset="0"/>
              </a:rPr>
              <a:t>Of Process Groups in 15 minutes</a:t>
            </a:r>
          </a:p>
        </p:txBody>
      </p:sp>
      <p:grpSp>
        <p:nvGrpSpPr>
          <p:cNvPr id="9" name="Group 8"/>
          <p:cNvGrpSpPr/>
          <p:nvPr/>
        </p:nvGrpSpPr>
        <p:grpSpPr>
          <a:xfrm>
            <a:off x="644769" y="1846790"/>
            <a:ext cx="10518065" cy="3075000"/>
            <a:chOff x="1978925" y="2575515"/>
            <a:chExt cx="8047530" cy="30750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925" y="3415042"/>
              <a:ext cx="2621201" cy="2235473"/>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8733">
              <a:off x="4536974" y="2673546"/>
              <a:ext cx="2621201" cy="2235473"/>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58059">
              <a:off x="7217685" y="2575515"/>
              <a:ext cx="2808770" cy="2235473"/>
            </a:xfrm>
            <a:prstGeom prst="rect">
              <a:avLst/>
            </a:prstGeom>
          </p:spPr>
        </p:pic>
      </p:grpSp>
      <p:sp>
        <p:nvSpPr>
          <p:cNvPr id="10" name="TextBox 9"/>
          <p:cNvSpPr txBox="1"/>
          <p:nvPr/>
        </p:nvSpPr>
        <p:spPr>
          <a:xfrm>
            <a:off x="2759594" y="4082006"/>
            <a:ext cx="8646959"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Assessment Criteria:</a:t>
            </a:r>
          </a:p>
          <a:p>
            <a:r>
              <a:rPr lang="en-US" sz="3200" dirty="0">
                <a:latin typeface="Times New Roman" panose="02020603050405020304" pitchFamily="18" charset="0"/>
                <a:cs typeface="Times New Roman" panose="02020603050405020304" pitchFamily="18" charset="0"/>
              </a:rPr>
              <a:t>a/The chain has to be developed in required time. </a:t>
            </a:r>
          </a:p>
          <a:p>
            <a:r>
              <a:rPr lang="en-US" sz="3200" dirty="0">
                <a:latin typeface="Times New Roman" panose="02020603050405020304" pitchFamily="18" charset="0"/>
                <a:cs typeface="Times New Roman" panose="02020603050405020304" pitchFamily="18" charset="0"/>
              </a:rPr>
              <a:t>b/The chain has to be as long as possible.</a:t>
            </a:r>
          </a:p>
          <a:p>
            <a:r>
              <a:rPr lang="en-US" sz="3200" dirty="0">
                <a:latin typeface="Times New Roman" panose="02020603050405020304" pitchFamily="18" charset="0"/>
                <a:cs typeface="Times New Roman" panose="02020603050405020304" pitchFamily="18" charset="0"/>
              </a:rPr>
              <a:t>c/ The sequence of processes has to be right.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57" y="259426"/>
            <a:ext cx="1733550" cy="2705100"/>
          </a:xfrm>
          <a:prstGeom prst="rect">
            <a:avLst/>
          </a:prstGeom>
        </p:spPr>
      </p:pic>
    </p:spTree>
    <p:extLst>
      <p:ext uri="{BB962C8B-B14F-4D97-AF65-F5344CB8AC3E}">
        <p14:creationId xmlns:p14="http://schemas.microsoft.com/office/powerpoint/2010/main" val="2163710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5026" y="209447"/>
            <a:ext cx="6124946" cy="769441"/>
          </a:xfrm>
          <a:prstGeom prst="rect">
            <a:avLst/>
          </a:prstGeom>
          <a:solidFill>
            <a:schemeClr val="accent2">
              <a:lumMod val="20000"/>
              <a:lumOff val="80000"/>
            </a:schemeClr>
          </a:solidFill>
        </p:spPr>
        <p:txBody>
          <a:bodyPr wrap="none">
            <a:spAutoFit/>
          </a:bodyPr>
          <a:lstStyle/>
          <a:p>
            <a:r>
              <a:rPr lang="en-US" sz="4400" b="1" dirty="0"/>
              <a:t>“Color Chain” Developers</a:t>
            </a:r>
            <a:endParaRPr lang="ru-RU" sz="4400" dirty="0"/>
          </a:p>
        </p:txBody>
      </p:sp>
      <p:grpSp>
        <p:nvGrpSpPr>
          <p:cNvPr id="11" name="Group 10"/>
          <p:cNvGrpSpPr/>
          <p:nvPr/>
        </p:nvGrpSpPr>
        <p:grpSpPr>
          <a:xfrm>
            <a:off x="849052" y="1533041"/>
            <a:ext cx="10816475" cy="4923178"/>
            <a:chOff x="807489" y="1449913"/>
            <a:chExt cx="10816475" cy="4923178"/>
          </a:xfrm>
        </p:grpSpPr>
        <p:pic>
          <p:nvPicPr>
            <p:cNvPr id="5" name="Picture 4" descr="20170920_151504.jpg"/>
            <p:cNvPicPr>
              <a:picLocks noChangeAspect="1"/>
            </p:cNvPicPr>
            <p:nvPr/>
          </p:nvPicPr>
          <p:blipFill>
            <a:blip r:embed="rId2"/>
            <a:stretch>
              <a:fillRect/>
            </a:stretch>
          </p:blipFill>
          <p:spPr>
            <a:xfrm rot="1681214">
              <a:off x="7869382" y="1761202"/>
              <a:ext cx="3754582" cy="2253727"/>
            </a:xfrm>
            <a:prstGeom prst="rect">
              <a:avLst/>
            </a:prstGeom>
            <a:ln w="76200">
              <a:solidFill>
                <a:srgbClr val="FFC000"/>
              </a:solidFill>
            </a:ln>
          </p:spPr>
        </p:pic>
        <p:pic>
          <p:nvPicPr>
            <p:cNvPr id="6" name="Picture 5" descr="20170920_151540.jpg"/>
            <p:cNvPicPr>
              <a:picLocks noChangeAspect="1"/>
            </p:cNvPicPr>
            <p:nvPr/>
          </p:nvPicPr>
          <p:blipFill>
            <a:blip r:embed="rId3"/>
            <a:stretch>
              <a:fillRect/>
            </a:stretch>
          </p:blipFill>
          <p:spPr>
            <a:xfrm>
              <a:off x="4003964" y="1524000"/>
              <a:ext cx="3988186" cy="2393950"/>
            </a:xfrm>
            <a:prstGeom prst="rect">
              <a:avLst/>
            </a:prstGeom>
            <a:ln w="76200">
              <a:solidFill>
                <a:srgbClr val="C00000"/>
              </a:solidFill>
            </a:ln>
          </p:spPr>
        </p:pic>
        <p:pic>
          <p:nvPicPr>
            <p:cNvPr id="7" name="Picture 6" descr="20170920_151625.jpg"/>
            <p:cNvPicPr>
              <a:picLocks noChangeAspect="1"/>
            </p:cNvPicPr>
            <p:nvPr/>
          </p:nvPicPr>
          <p:blipFill>
            <a:blip r:embed="rId4"/>
            <a:stretch>
              <a:fillRect/>
            </a:stretch>
          </p:blipFill>
          <p:spPr>
            <a:xfrm rot="19608337">
              <a:off x="1087022" y="3460048"/>
              <a:ext cx="3826732" cy="2297036"/>
            </a:xfrm>
            <a:prstGeom prst="rect">
              <a:avLst/>
            </a:prstGeom>
            <a:solidFill>
              <a:srgbClr val="F622DD"/>
            </a:solidFill>
            <a:ln w="76200">
              <a:solidFill>
                <a:srgbClr val="F622DD"/>
              </a:solidFill>
            </a:ln>
          </p:spPr>
        </p:pic>
        <p:pic>
          <p:nvPicPr>
            <p:cNvPr id="8" name="Picture 7" descr="20170920_151724.jpg"/>
            <p:cNvPicPr>
              <a:picLocks noChangeAspect="1"/>
            </p:cNvPicPr>
            <p:nvPr/>
          </p:nvPicPr>
          <p:blipFill>
            <a:blip r:embed="rId5"/>
            <a:stretch>
              <a:fillRect/>
            </a:stretch>
          </p:blipFill>
          <p:spPr>
            <a:xfrm rot="774768">
              <a:off x="4400664" y="4148401"/>
              <a:ext cx="3586458" cy="2152809"/>
            </a:xfrm>
            <a:prstGeom prst="rect">
              <a:avLst/>
            </a:prstGeom>
            <a:ln w="76200">
              <a:solidFill>
                <a:srgbClr val="92D050"/>
              </a:solidFill>
            </a:ln>
          </p:spPr>
        </p:pic>
        <p:pic>
          <p:nvPicPr>
            <p:cNvPr id="9" name="Picture 8" descr="20170920_152126.jpg"/>
            <p:cNvPicPr>
              <a:picLocks noChangeAspect="1"/>
            </p:cNvPicPr>
            <p:nvPr/>
          </p:nvPicPr>
          <p:blipFill>
            <a:blip r:embed="rId6" cstate="print"/>
            <a:stretch>
              <a:fillRect/>
            </a:stretch>
          </p:blipFill>
          <p:spPr>
            <a:xfrm rot="1288415">
              <a:off x="807489" y="1449913"/>
              <a:ext cx="3018299" cy="1811765"/>
            </a:xfrm>
            <a:prstGeom prst="rect">
              <a:avLst/>
            </a:prstGeom>
            <a:ln w="76200">
              <a:solidFill>
                <a:srgbClr val="0070C0"/>
              </a:solidFill>
            </a:ln>
          </p:spPr>
        </p:pic>
        <p:pic>
          <p:nvPicPr>
            <p:cNvPr id="10" name="Picture 9" descr="20170920_152117.jpg"/>
            <p:cNvPicPr>
              <a:picLocks noChangeAspect="1"/>
            </p:cNvPicPr>
            <p:nvPr/>
          </p:nvPicPr>
          <p:blipFill>
            <a:blip r:embed="rId7"/>
            <a:stretch>
              <a:fillRect/>
            </a:stretch>
          </p:blipFill>
          <p:spPr>
            <a:xfrm rot="492465">
              <a:off x="7938655" y="4183150"/>
              <a:ext cx="3648318" cy="2189941"/>
            </a:xfrm>
            <a:prstGeom prst="rect">
              <a:avLst/>
            </a:prstGeom>
            <a:ln w="76200">
              <a:solidFill>
                <a:srgbClr val="FF6600"/>
              </a:solidFill>
            </a:ln>
          </p:spPr>
        </p:pic>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5026" y="209447"/>
            <a:ext cx="6124946" cy="769441"/>
          </a:xfrm>
          <a:prstGeom prst="rect">
            <a:avLst/>
          </a:prstGeom>
          <a:solidFill>
            <a:schemeClr val="accent2">
              <a:lumMod val="20000"/>
              <a:lumOff val="80000"/>
            </a:schemeClr>
          </a:solidFill>
        </p:spPr>
        <p:txBody>
          <a:bodyPr wrap="none">
            <a:spAutoFit/>
          </a:bodyPr>
          <a:lstStyle/>
          <a:p>
            <a:r>
              <a:rPr lang="en-US" sz="4400" b="1" dirty="0"/>
              <a:t>“Color Chain” Developers</a:t>
            </a:r>
            <a:endParaRPr lang="ru-RU" sz="4400" dirty="0"/>
          </a:p>
        </p:txBody>
      </p:sp>
      <p:grpSp>
        <p:nvGrpSpPr>
          <p:cNvPr id="14" name="Group 13"/>
          <p:cNvGrpSpPr/>
          <p:nvPr/>
        </p:nvGrpSpPr>
        <p:grpSpPr>
          <a:xfrm>
            <a:off x="754496" y="1551709"/>
            <a:ext cx="10862983" cy="4293789"/>
            <a:chOff x="740641" y="1440872"/>
            <a:chExt cx="10862983" cy="4293789"/>
          </a:xfrm>
        </p:grpSpPr>
        <p:pic>
          <p:nvPicPr>
            <p:cNvPr id="11" name="Picture 10" descr="IMG_4187.jpg"/>
            <p:cNvPicPr>
              <a:picLocks noChangeAspect="1"/>
            </p:cNvPicPr>
            <p:nvPr/>
          </p:nvPicPr>
          <p:blipFill>
            <a:blip r:embed="rId2"/>
            <a:stretch>
              <a:fillRect/>
            </a:stretch>
          </p:blipFill>
          <p:spPr>
            <a:xfrm rot="20307929">
              <a:off x="740641" y="2147453"/>
              <a:ext cx="4623411" cy="3445164"/>
            </a:xfrm>
            <a:prstGeom prst="rect">
              <a:avLst/>
            </a:prstGeom>
            <a:ln w="76200">
              <a:solidFill>
                <a:schemeClr val="accent6">
                  <a:lumMod val="75000"/>
                </a:schemeClr>
              </a:solidFill>
            </a:ln>
          </p:spPr>
        </p:pic>
        <p:pic>
          <p:nvPicPr>
            <p:cNvPr id="12" name="Picture 11" descr="IMG_4202.jpg"/>
            <p:cNvPicPr>
              <a:picLocks noChangeAspect="1"/>
            </p:cNvPicPr>
            <p:nvPr/>
          </p:nvPicPr>
          <p:blipFill>
            <a:blip r:embed="rId3"/>
            <a:stretch>
              <a:fillRect/>
            </a:stretch>
          </p:blipFill>
          <p:spPr>
            <a:xfrm rot="362451">
              <a:off x="4658079" y="1440872"/>
              <a:ext cx="2523530" cy="4114800"/>
            </a:xfrm>
            <a:prstGeom prst="rect">
              <a:avLst/>
            </a:prstGeom>
            <a:ln w="76200">
              <a:solidFill>
                <a:srgbClr val="C00000"/>
              </a:solidFill>
            </a:ln>
          </p:spPr>
        </p:pic>
        <p:pic>
          <p:nvPicPr>
            <p:cNvPr id="13" name="Picture 12" descr="IMG_4189.jpg"/>
            <p:cNvPicPr>
              <a:picLocks noChangeAspect="1"/>
            </p:cNvPicPr>
            <p:nvPr/>
          </p:nvPicPr>
          <p:blipFill>
            <a:blip r:embed="rId4"/>
            <a:stretch>
              <a:fillRect/>
            </a:stretch>
          </p:blipFill>
          <p:spPr>
            <a:xfrm rot="1582963" flipH="1">
              <a:off x="7137778" y="2800088"/>
              <a:ext cx="4465846" cy="2934573"/>
            </a:xfrm>
            <a:prstGeom prst="rect">
              <a:avLst/>
            </a:prstGeom>
            <a:ln w="76200">
              <a:solidFill>
                <a:schemeClr val="accent4"/>
              </a:solidFill>
            </a:ln>
          </p:spPr>
        </p:pic>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563" y="38794"/>
            <a:ext cx="8922327" cy="6819206"/>
          </a:xfrm>
          <a:prstGeom prst="rect">
            <a:avLst/>
          </a:prstGeom>
        </p:spPr>
      </p:pic>
    </p:spTree>
    <p:extLst>
      <p:ext uri="{BB962C8B-B14F-4D97-AF65-F5344CB8AC3E}">
        <p14:creationId xmlns:p14="http://schemas.microsoft.com/office/powerpoint/2010/main" val="16114711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7354" y="666648"/>
            <a:ext cx="4140942" cy="769441"/>
          </a:xfrm>
          <a:prstGeom prst="rect">
            <a:avLst/>
          </a:prstGeom>
          <a:solidFill>
            <a:schemeClr val="bg2"/>
          </a:solidFill>
        </p:spPr>
        <p:txBody>
          <a:bodyPr wrap="none">
            <a:spAutoFit/>
          </a:bodyPr>
          <a:lstStyle/>
          <a:p>
            <a:r>
              <a:rPr lang="en-US" sz="4400" b="1" dirty="0"/>
              <a:t>Project Life Cycle</a:t>
            </a:r>
            <a:endParaRPr lang="ru-RU" sz="4400" dirty="0"/>
          </a:p>
        </p:txBody>
      </p:sp>
      <p:sp>
        <p:nvSpPr>
          <p:cNvPr id="5" name="Rectangle 4"/>
          <p:cNvSpPr/>
          <p:nvPr/>
        </p:nvSpPr>
        <p:spPr>
          <a:xfrm>
            <a:off x="2405695" y="2289160"/>
            <a:ext cx="8104260" cy="3046988"/>
          </a:xfrm>
          <a:prstGeom prst="rect">
            <a:avLst/>
          </a:prstGeom>
          <a:ln w="76200">
            <a:solidFill>
              <a:srgbClr val="C00000"/>
            </a:solidFill>
          </a:ln>
        </p:spPr>
        <p:txBody>
          <a:bodyPr wrap="square">
            <a:spAutoFit/>
          </a:bodyPr>
          <a:lstStyle/>
          <a:p>
            <a:r>
              <a:rPr lang="en-US" sz="4800" dirty="0"/>
              <a:t>A project life cycle is the series of phases that a project passes through from its initiation to its closure.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6611" y="88548"/>
            <a:ext cx="5133622" cy="684742"/>
          </a:xfrm>
        </p:spPr>
        <p:txBody>
          <a:bodyPr>
            <a:normAutofit/>
          </a:bodyPr>
          <a:lstStyle/>
          <a:p>
            <a:pPr algn="ctr"/>
            <a:r>
              <a:rPr lang="x-none" sz="3200" b="1" dirty="0">
                <a:latin typeface="Times New Roman" panose="02020603050405020304" pitchFamily="18" charset="0"/>
                <a:cs typeface="Times New Roman" panose="02020603050405020304" pitchFamily="18" charset="0"/>
              </a:rPr>
              <a:t>Textbook &amp; Materials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5778" y="773290"/>
            <a:ext cx="11695289" cy="6084710"/>
          </a:xfrm>
        </p:spPr>
        <p:txBody>
          <a:bodyPr>
            <a:noAutofit/>
          </a:bodyPr>
          <a:lstStyle/>
          <a:p>
            <a:pPr marL="395288" indent="-395288">
              <a:buNone/>
            </a:pPr>
            <a:r>
              <a:rPr lang="en-US" sz="2400" dirty="0">
                <a:latin typeface="Times New Roman" panose="02020603050405020304" pitchFamily="18" charset="0"/>
                <a:cs typeface="Times New Roman" panose="02020603050405020304" pitchFamily="18" charset="0"/>
              </a:rPr>
              <a:t>[1] A Guide to the Project Management Body of Knowledge (PMBOK® Guide Fifth Edition): Project Requirements and Defining Scope, 2013</a:t>
            </a:r>
          </a:p>
          <a:p>
            <a:pPr marL="395288" indent="-395288">
              <a:buNone/>
            </a:pPr>
            <a:r>
              <a:rPr lang="en-US" sz="2400" dirty="0">
                <a:latin typeface="Times New Roman" panose="02020603050405020304" pitchFamily="18" charset="0"/>
                <a:cs typeface="Times New Roman" panose="02020603050405020304" pitchFamily="18" charset="0"/>
              </a:rPr>
              <a:t>[2] A Guide to the Project Management Body of Knowledge (PMBOK® Guide Fifth Edition): Monitoring and Controlling Project Scope , 2013   </a:t>
            </a:r>
          </a:p>
          <a:p>
            <a:pPr marL="395288" indent="-395288">
              <a:buNone/>
            </a:pPr>
            <a:r>
              <a:rPr lang="en-US" sz="2400" dirty="0">
                <a:latin typeface="Times New Roman" panose="02020603050405020304" pitchFamily="18" charset="0"/>
                <a:cs typeface="Times New Roman" panose="02020603050405020304" pitchFamily="18" charset="0"/>
              </a:rPr>
              <a:t>[3] Vanyan, I. ”Project Management”.  Educational Textbook, Yerevan, Republic of Armenia, 2014, Chapter 6, p.90-103</a:t>
            </a:r>
          </a:p>
          <a:p>
            <a:pPr marL="395288" indent="-395288">
              <a:buNone/>
            </a:pPr>
            <a:r>
              <a:rPr lang="en-US" sz="2400" dirty="0">
                <a:latin typeface="Times New Roman" panose="02020603050405020304" pitchFamily="18" charset="0"/>
                <a:cs typeface="Times New Roman" panose="02020603050405020304" pitchFamily="18" charset="0"/>
              </a:rPr>
              <a:t>[4] Project Management Book. </a:t>
            </a:r>
            <a:r>
              <a:rPr lang="en-US" sz="2400" u="sng" dirty="0">
                <a:latin typeface="Times New Roman" panose="02020603050405020304" pitchFamily="18" charset="0"/>
                <a:cs typeface="Times New Roman" panose="02020603050405020304" pitchFamily="18" charset="0"/>
                <a:hlinkClick r:id="rId2"/>
              </a:rPr>
              <a:t>http://www.hraconsulting-ltd.co.uk/project-management-book-0101.htm</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[5]  Project Phases. </a:t>
            </a:r>
            <a:r>
              <a:rPr lang="en-US" sz="2400" u="sng" dirty="0">
                <a:latin typeface="Times New Roman" panose="02020603050405020304" pitchFamily="18" charset="0"/>
                <a:cs typeface="Times New Roman" panose="02020603050405020304" pitchFamily="18" charset="0"/>
                <a:hlinkClick r:id="rId3"/>
              </a:rPr>
              <a:t>http://www.hyperthot.com/pm_fazes.htm</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[6] The Project Life Circle. </a:t>
            </a:r>
            <a:r>
              <a:rPr lang="en-US" sz="2400" u="sng" dirty="0">
                <a:latin typeface="Times New Roman" panose="02020603050405020304" pitchFamily="18" charset="0"/>
                <a:cs typeface="Times New Roman" panose="02020603050405020304" pitchFamily="18" charset="0"/>
                <a:hlinkClick r:id="rId4"/>
              </a:rPr>
              <a:t>http://www.visitask.com/project-life-cycle.asp</a:t>
            </a:r>
            <a:r>
              <a:rPr lang="en-US" sz="2400" dirty="0">
                <a:latin typeface="Times New Roman" panose="02020603050405020304" pitchFamily="18" charset="0"/>
                <a:cs typeface="Times New Roman" panose="02020603050405020304" pitchFamily="18" charset="0"/>
              </a:rPr>
              <a:t> </a:t>
            </a:r>
          </a:p>
          <a:p>
            <a:pPr marL="338138" indent="-338138">
              <a:buNone/>
            </a:pPr>
            <a:r>
              <a:rPr lang="en-US" sz="2400" dirty="0">
                <a:latin typeface="Times New Roman" panose="02020603050405020304" pitchFamily="18" charset="0"/>
                <a:cs typeface="Times New Roman" panose="02020603050405020304" pitchFamily="18" charset="0"/>
              </a:rPr>
              <a:t>[7] Project Management Kit. </a:t>
            </a:r>
            <a:r>
              <a:rPr lang="en-US" sz="2400" u="sng" dirty="0">
                <a:latin typeface="Times New Roman" panose="02020603050405020304" pitchFamily="18" charset="0"/>
                <a:cs typeface="Times New Roman" panose="02020603050405020304" pitchFamily="18" charset="0"/>
                <a:hlinkClick r:id="rId5"/>
              </a:rPr>
              <a:t>http://www.method123.com/project-management-kit.php?AID=066976</a:t>
            </a:r>
            <a:endParaRPr lang="en-US" sz="2400" dirty="0">
              <a:latin typeface="Times New Roman" panose="02020603050405020304" pitchFamily="18" charset="0"/>
              <a:cs typeface="Times New Roman" panose="02020603050405020304" pitchFamily="18" charset="0"/>
            </a:endParaRPr>
          </a:p>
          <a:p>
            <a:pPr marL="282575" indent="-282575">
              <a:buNone/>
            </a:pPr>
            <a:r>
              <a:rPr lang="en-US" sz="2400" dirty="0">
                <a:latin typeface="Times New Roman" panose="02020603050405020304" pitchFamily="18" charset="0"/>
                <a:cs typeface="Times New Roman" panose="02020603050405020304" pitchFamily="18" charset="0"/>
              </a:rPr>
              <a:t>[8] Christensen, E. “How to Create a Work Breakdown Structure and Why You Should”. </a:t>
            </a:r>
            <a:r>
              <a:rPr lang="en-US" sz="2400" u="sng" dirty="0">
                <a:latin typeface="Times New Roman" panose="02020603050405020304" pitchFamily="18" charset="0"/>
                <a:cs typeface="Times New Roman" panose="02020603050405020304" pitchFamily="18" charset="0"/>
                <a:hlinkClick r:id="rId6"/>
              </a:rPr>
              <a:t>https://www.lucidchart.com/blog/how-to-create-a-work-breakdown-structure-and-why-you-should</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698382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5154" y="407004"/>
            <a:ext cx="4140942" cy="769441"/>
          </a:xfrm>
          <a:prstGeom prst="rect">
            <a:avLst/>
          </a:prstGeom>
          <a:solidFill>
            <a:schemeClr val="bg2"/>
          </a:solidFill>
        </p:spPr>
        <p:txBody>
          <a:bodyPr wrap="none">
            <a:spAutoFit/>
          </a:bodyPr>
          <a:lstStyle/>
          <a:p>
            <a:r>
              <a:rPr lang="en-US" sz="4400" b="1" dirty="0"/>
              <a:t>Project Life Cycle</a:t>
            </a:r>
            <a:endParaRPr lang="ru-RU" sz="4400" dirty="0"/>
          </a:p>
        </p:txBody>
      </p:sp>
      <p:sp>
        <p:nvSpPr>
          <p:cNvPr id="5" name="Rectangle 4"/>
          <p:cNvSpPr/>
          <p:nvPr/>
        </p:nvSpPr>
        <p:spPr>
          <a:xfrm>
            <a:off x="972007" y="1690849"/>
            <a:ext cx="10621682" cy="4154984"/>
          </a:xfrm>
          <a:prstGeom prst="rect">
            <a:avLst/>
          </a:prstGeom>
        </p:spPr>
        <p:txBody>
          <a:bodyPr wrap="square">
            <a:spAutoFit/>
          </a:bodyPr>
          <a:lstStyle/>
          <a:p>
            <a:r>
              <a:rPr lang="en-US" sz="4400" dirty="0"/>
              <a:t>The phases are generally sequential, and their names and numbers are determined by the management and control needs of the organization or organizations involved in the project, the nature of the project itself, and its area of application.</a:t>
            </a:r>
            <a:endParaRPr lang="ru-RU" sz="4400" dirty="0"/>
          </a:p>
        </p:txBody>
      </p:sp>
    </p:spTree>
    <p:extLst>
      <p:ext uri="{BB962C8B-B14F-4D97-AF65-F5344CB8AC3E}">
        <p14:creationId xmlns:p14="http://schemas.microsoft.com/office/powerpoint/2010/main" val="8415955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48561" y="564778"/>
            <a:ext cx="11058767" cy="5970494"/>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4554" y="767644"/>
            <a:ext cx="11357490" cy="5362223"/>
          </a:xfrm>
          <a:prstGeom prst="rect">
            <a:avLst/>
          </a:prstGeom>
        </p:spPr>
      </p:pic>
    </p:spTree>
    <p:extLst>
      <p:ext uri="{BB962C8B-B14F-4D97-AF65-F5344CB8AC3E}">
        <p14:creationId xmlns:p14="http://schemas.microsoft.com/office/powerpoint/2010/main" val="28303025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318959"/>
            <a:ext cx="12192001" cy="6220081"/>
          </a:xfrm>
          <a:prstGeom prst="rect">
            <a:avLst/>
          </a:prstGeom>
        </p:spPr>
      </p:pic>
    </p:spTree>
    <p:extLst>
      <p:ext uri="{BB962C8B-B14F-4D97-AF65-F5344CB8AC3E}">
        <p14:creationId xmlns:p14="http://schemas.microsoft.com/office/powerpoint/2010/main" val="28257355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056" y="2348089"/>
            <a:ext cx="10698431" cy="3465689"/>
          </a:xfrm>
          <a:prstGeom prst="rect">
            <a:avLst/>
          </a:prstGeom>
        </p:spPr>
      </p:pic>
      <p:sp>
        <p:nvSpPr>
          <p:cNvPr id="5" name="Rectangle 4"/>
          <p:cNvSpPr/>
          <p:nvPr/>
        </p:nvSpPr>
        <p:spPr>
          <a:xfrm>
            <a:off x="797942" y="607077"/>
            <a:ext cx="10734734" cy="646331"/>
          </a:xfrm>
          <a:prstGeom prst="rect">
            <a:avLst/>
          </a:prstGeom>
          <a:solidFill>
            <a:schemeClr val="accent6">
              <a:lumMod val="20000"/>
              <a:lumOff val="80000"/>
            </a:schemeClr>
          </a:solidFill>
        </p:spPr>
        <p:txBody>
          <a:bodyPr wrap="none">
            <a:spAutoFit/>
          </a:bodyPr>
          <a:lstStyle/>
          <a:p>
            <a:r>
              <a:rPr lang="en-US" sz="3600" b="1" dirty="0">
                <a:latin typeface="Times New Roman" panose="02020603050405020304" pitchFamily="18" charset="0"/>
                <a:cs typeface="Times New Roman" panose="02020603050405020304" pitchFamily="18" charset="0"/>
              </a:rPr>
              <a:t>Typical development phases of an engineering project</a:t>
            </a:r>
          </a:p>
        </p:txBody>
      </p:sp>
    </p:spTree>
    <p:extLst>
      <p:ext uri="{BB962C8B-B14F-4D97-AF65-F5344CB8AC3E}">
        <p14:creationId xmlns:p14="http://schemas.microsoft.com/office/powerpoint/2010/main" val="13400208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89" y="112295"/>
            <a:ext cx="8811966" cy="6615881"/>
          </a:xfrm>
          <a:prstGeom prst="rect">
            <a:avLst/>
          </a:prstGeom>
        </p:spPr>
      </p:pic>
    </p:spTree>
    <p:extLst>
      <p:ext uri="{BB962C8B-B14F-4D97-AF65-F5344CB8AC3E}">
        <p14:creationId xmlns:p14="http://schemas.microsoft.com/office/powerpoint/2010/main" val="6581701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8037" y="390344"/>
            <a:ext cx="11194472" cy="1200329"/>
          </a:xfrm>
          <a:prstGeom prst="rect">
            <a:avLst/>
          </a:prstGeom>
          <a:solidFill>
            <a:schemeClr val="accent4">
              <a:lumMod val="40000"/>
              <a:lumOff val="60000"/>
            </a:schemeClr>
          </a:solidFill>
        </p:spPr>
        <p:txBody>
          <a:bodyPr wrap="square">
            <a:spAutoFit/>
          </a:bodyPr>
          <a:lstStyle/>
          <a:p>
            <a:r>
              <a:rPr lang="en-US" sz="3600" dirty="0"/>
              <a:t>Projects vary in size and complexity. All projects can be mapped to the following generic life cycle structure:</a:t>
            </a:r>
            <a:endParaRPr lang="ru-RU" sz="3600" dirty="0"/>
          </a:p>
        </p:txBody>
      </p:sp>
      <p:sp>
        <p:nvSpPr>
          <p:cNvPr id="5" name="Rectangle 4"/>
          <p:cNvSpPr/>
          <p:nvPr/>
        </p:nvSpPr>
        <p:spPr>
          <a:xfrm>
            <a:off x="1953492" y="2468618"/>
            <a:ext cx="8839200" cy="2800767"/>
          </a:xfrm>
          <a:prstGeom prst="rect">
            <a:avLst/>
          </a:prstGeom>
          <a:solidFill>
            <a:schemeClr val="accent4">
              <a:lumMod val="40000"/>
              <a:lumOff val="60000"/>
            </a:schemeClr>
          </a:solidFill>
        </p:spPr>
        <p:txBody>
          <a:bodyPr wrap="square">
            <a:spAutoFit/>
          </a:bodyPr>
          <a:lstStyle/>
          <a:p>
            <a:r>
              <a:rPr lang="en-US" sz="4400" dirty="0"/>
              <a:t>• Starting the project,</a:t>
            </a:r>
          </a:p>
          <a:p>
            <a:r>
              <a:rPr lang="en-US" sz="4400" dirty="0"/>
              <a:t>• Organizing and preparing,</a:t>
            </a:r>
          </a:p>
          <a:p>
            <a:r>
              <a:rPr lang="en-US" sz="4400" dirty="0"/>
              <a:t>• Carrying out the project work, and</a:t>
            </a:r>
          </a:p>
          <a:p>
            <a:r>
              <a:rPr lang="en-US" sz="4400" dirty="0"/>
              <a:t>• Closing the project.</a:t>
            </a:r>
            <a:endParaRPr lang="ru-RU" sz="44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2109" y="210235"/>
            <a:ext cx="10778836" cy="1446550"/>
          </a:xfrm>
          <a:prstGeom prst="rect">
            <a:avLst/>
          </a:prstGeom>
        </p:spPr>
        <p:txBody>
          <a:bodyPr wrap="square">
            <a:spAutoFit/>
          </a:bodyPr>
          <a:lstStyle/>
          <a:p>
            <a:r>
              <a:rPr lang="en-US" sz="4400" b="1" dirty="0"/>
              <a:t>Figure 2-8. Typical Cost and Staffing Levels Across a Generic Project Life Cycle Structure</a:t>
            </a:r>
            <a:endParaRPr lang="ru-RU" sz="4400" dirty="0"/>
          </a:p>
        </p:txBody>
      </p:sp>
      <p:pic>
        <p:nvPicPr>
          <p:cNvPr id="3074" name="Picture 2"/>
          <p:cNvPicPr>
            <a:picLocks noChangeAspect="1" noChangeArrowheads="1"/>
          </p:cNvPicPr>
          <p:nvPr/>
        </p:nvPicPr>
        <p:blipFill>
          <a:blip r:embed="rId2"/>
          <a:srcRect/>
          <a:stretch>
            <a:fillRect/>
          </a:stretch>
        </p:blipFill>
        <p:spPr bwMode="auto">
          <a:xfrm>
            <a:off x="1814946" y="1693620"/>
            <a:ext cx="8769926" cy="5164380"/>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3673" y="955965"/>
            <a:ext cx="10363199" cy="4708981"/>
          </a:xfrm>
          <a:prstGeom prst="rect">
            <a:avLst/>
          </a:prstGeom>
          <a:solidFill>
            <a:schemeClr val="tx2">
              <a:lumMod val="20000"/>
              <a:lumOff val="80000"/>
            </a:schemeClr>
          </a:solidFill>
        </p:spPr>
        <p:txBody>
          <a:bodyPr wrap="square" rtlCol="0">
            <a:spAutoFit/>
          </a:bodyPr>
          <a:lstStyle/>
          <a:p>
            <a:pPr algn="ctr"/>
            <a:endParaRPr lang="en-US" sz="6000" dirty="0"/>
          </a:p>
          <a:p>
            <a:pPr algn="ctr"/>
            <a:r>
              <a:rPr lang="en-US" sz="6000" b="1" dirty="0"/>
              <a:t>WHO IS </a:t>
            </a:r>
          </a:p>
          <a:p>
            <a:pPr algn="ctr"/>
            <a:r>
              <a:rPr lang="en-US" sz="6000" b="1" dirty="0"/>
              <a:t>PROJECT MANAGER ?</a:t>
            </a:r>
          </a:p>
          <a:p>
            <a:pPr algn="ctr"/>
            <a:endParaRPr lang="en-US" sz="6000" dirty="0"/>
          </a:p>
          <a:p>
            <a:pPr algn="ctr"/>
            <a:r>
              <a:rPr lang="en-US" sz="6000" dirty="0"/>
              <a:t> </a:t>
            </a:r>
            <a:endParaRPr lang="ru-RU" sz="6000" dirty="0"/>
          </a:p>
        </p:txBody>
      </p:sp>
      <p:pic>
        <p:nvPicPr>
          <p:cNvPr id="5" name="Picture 4" descr="Pictures-of-questions-marks-clipart.png"/>
          <p:cNvPicPr>
            <a:picLocks noChangeAspect="1"/>
          </p:cNvPicPr>
          <p:nvPr/>
        </p:nvPicPr>
        <p:blipFill>
          <a:blip r:embed="rId2" cstate="print"/>
          <a:stretch>
            <a:fillRect/>
          </a:stretch>
        </p:blipFill>
        <p:spPr>
          <a:xfrm>
            <a:off x="5390294" y="3865418"/>
            <a:ext cx="1144127" cy="1995053"/>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0613" y="1090135"/>
            <a:ext cx="10497671" cy="4832092"/>
          </a:xfrm>
          <a:prstGeom prst="rect">
            <a:avLst/>
          </a:prstGeom>
          <a:gradFill flip="none" rotWithShape="1">
            <a:gsLst>
              <a:gs pos="0">
                <a:srgbClr val="F622DD">
                  <a:tint val="66000"/>
                  <a:satMod val="160000"/>
                </a:srgbClr>
              </a:gs>
              <a:gs pos="50000">
                <a:srgbClr val="F622DD">
                  <a:tint val="44500"/>
                  <a:satMod val="160000"/>
                </a:srgbClr>
              </a:gs>
              <a:gs pos="100000">
                <a:srgbClr val="F622DD">
                  <a:tint val="23500"/>
                  <a:satMod val="160000"/>
                </a:srgbClr>
              </a:gs>
            </a:gsLst>
            <a:path path="circle">
              <a:fillToRect l="100000" t="100000"/>
            </a:path>
            <a:tileRect r="-100000" b="-100000"/>
          </a:gradFill>
        </p:spPr>
        <p:txBody>
          <a:bodyPr wrap="square">
            <a:spAutoFit/>
          </a:bodyPr>
          <a:lstStyle/>
          <a:p>
            <a:r>
              <a:rPr lang="en-US" sz="4400" b="1" u="sng" dirty="0"/>
              <a:t>Project managers </a:t>
            </a:r>
            <a:r>
              <a:rPr lang="en-US" sz="4400" dirty="0"/>
              <a:t>accomplish work through the project team and other stakeholders. </a:t>
            </a:r>
          </a:p>
          <a:p>
            <a:endParaRPr lang="en-US" sz="4400" dirty="0"/>
          </a:p>
          <a:p>
            <a:r>
              <a:rPr lang="en-US" sz="4400" dirty="0"/>
              <a:t>Effective project managers require a balance of ethical, interpersonal, and conceptual skills that help them analyze situations and interact appropriately.</a:t>
            </a:r>
            <a:endParaRPr lang="ru-RU" sz="4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7631"/>
          </a:xfrm>
        </p:spPr>
        <p:txBody>
          <a:bodyPr/>
          <a:lstStyle/>
          <a:p>
            <a:pPr algn="ctr"/>
            <a:r>
              <a:rPr lang="en-US" b="1" dirty="0">
                <a:latin typeface="Times New Roman" panose="02020603050405020304" pitchFamily="18" charset="0"/>
                <a:cs typeface="Times New Roman" panose="02020603050405020304" pitchFamily="18" charset="0"/>
              </a:rPr>
              <a:t>Course</a:t>
            </a:r>
            <a:r>
              <a:rPr lang="x-none" b="1" dirty="0">
                <a:latin typeface="Times New Roman" panose="02020603050405020304" pitchFamily="18" charset="0"/>
                <a:cs typeface="Times New Roman" panose="02020603050405020304" pitchFamily="18" charset="0"/>
              </a:rPr>
              <a:t> Structure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sz="4400" dirty="0">
                <a:latin typeface="Times New Roman" panose="02020603050405020304" pitchFamily="18" charset="0"/>
                <a:cs typeface="Times New Roman" panose="02020603050405020304" pitchFamily="18" charset="0"/>
              </a:rPr>
              <a:t>30 hours – classroom work: </a:t>
            </a:r>
          </a:p>
          <a:p>
            <a:pPr marL="2686050" indent="0">
              <a:buNone/>
            </a:pPr>
            <a:r>
              <a:rPr lang="en-US" sz="4400" dirty="0">
                <a:latin typeface="Times New Roman" panose="02020603050405020304" pitchFamily="18" charset="0"/>
                <a:cs typeface="Times New Roman" panose="02020603050405020304" pitchFamily="18" charset="0"/>
              </a:rPr>
              <a:t>50% - lectures by slide show; 50%- case studies analysis, discussions, exercises, testing.</a:t>
            </a:r>
          </a:p>
          <a:p>
            <a:pPr marL="0" indent="0">
              <a:buNone/>
            </a:pP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60 hours – students’ individual work: self- 				preparatory work, home work 					execution. </a:t>
            </a:r>
          </a:p>
          <a:p>
            <a:endParaRPr lang="en-US" dirty="0"/>
          </a:p>
        </p:txBody>
      </p:sp>
    </p:spTree>
    <p:extLst>
      <p:ext uri="{BB962C8B-B14F-4D97-AF65-F5344CB8AC3E}">
        <p14:creationId xmlns:p14="http://schemas.microsoft.com/office/powerpoint/2010/main" val="41533664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4251" y="259086"/>
            <a:ext cx="9664954" cy="769441"/>
          </a:xfrm>
          <a:prstGeom prst="rect">
            <a:avLst/>
          </a:prstGeom>
        </p:spPr>
        <p:txBody>
          <a:bodyPr wrap="none">
            <a:spAutoFit/>
          </a:bodyPr>
          <a:lstStyle/>
          <a:p>
            <a:r>
              <a:rPr lang="en-US" sz="4400" b="1" dirty="0"/>
              <a:t>Interpersonal Skills of a Project Manager</a:t>
            </a:r>
            <a:endParaRPr lang="ru-RU" sz="4400" dirty="0"/>
          </a:p>
        </p:txBody>
      </p:sp>
      <p:sp>
        <p:nvSpPr>
          <p:cNvPr id="6" name="Rectangle 5"/>
          <p:cNvSpPr/>
          <p:nvPr/>
        </p:nvSpPr>
        <p:spPr>
          <a:xfrm>
            <a:off x="3585882" y="1375246"/>
            <a:ext cx="5195047" cy="4832092"/>
          </a:xfrm>
          <a:prstGeom prst="rect">
            <a:avLst/>
          </a:prstGeom>
        </p:spPr>
        <p:txBody>
          <a:bodyPr wrap="square">
            <a:spAutoFit/>
          </a:bodyPr>
          <a:lstStyle/>
          <a:p>
            <a:pPr>
              <a:buFont typeface="Arial" pitchFamily="34" charset="0"/>
              <a:buChar char="•"/>
            </a:pPr>
            <a:r>
              <a:rPr lang="en-US" sz="2800" dirty="0"/>
              <a:t>   Leadership,</a:t>
            </a:r>
          </a:p>
          <a:p>
            <a:r>
              <a:rPr lang="en-US" sz="2800" dirty="0"/>
              <a:t>• Team building,</a:t>
            </a:r>
          </a:p>
          <a:p>
            <a:r>
              <a:rPr lang="en-US" sz="2800" dirty="0"/>
              <a:t>• Motivation,</a:t>
            </a:r>
          </a:p>
          <a:p>
            <a:r>
              <a:rPr lang="en-US" sz="2800" dirty="0"/>
              <a:t>• Communication,</a:t>
            </a:r>
          </a:p>
          <a:p>
            <a:r>
              <a:rPr lang="en-US" sz="2800" dirty="0"/>
              <a:t>• Influencing,</a:t>
            </a:r>
          </a:p>
          <a:p>
            <a:r>
              <a:rPr lang="en-US" sz="2800" dirty="0"/>
              <a:t>• Decision making,</a:t>
            </a:r>
          </a:p>
          <a:p>
            <a:r>
              <a:rPr lang="en-US" sz="2800" dirty="0"/>
              <a:t>• Political and cultural awareness,</a:t>
            </a:r>
          </a:p>
          <a:p>
            <a:r>
              <a:rPr lang="en-US" sz="2800" dirty="0"/>
              <a:t>• Negotiation,</a:t>
            </a:r>
          </a:p>
          <a:p>
            <a:r>
              <a:rPr lang="en-US" sz="2800" dirty="0"/>
              <a:t>• Trust building,</a:t>
            </a:r>
          </a:p>
          <a:p>
            <a:r>
              <a:rPr lang="en-US" sz="2800" dirty="0"/>
              <a:t>• Conflict management, and</a:t>
            </a:r>
          </a:p>
          <a:p>
            <a:r>
              <a:rPr lang="en-US" sz="2800" dirty="0"/>
              <a:t>• Coaching.</a:t>
            </a:r>
            <a:endParaRPr lang="ru-RU" sz="28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7292984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917089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13595135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77815"/>
            <a:ext cx="8307950" cy="6237473"/>
          </a:xfrm>
          <a:prstGeom prst="rect">
            <a:avLst/>
          </a:prstGeom>
        </p:spPr>
      </p:pic>
    </p:spTree>
    <p:extLst>
      <p:ext uri="{BB962C8B-B14F-4D97-AF65-F5344CB8AC3E}">
        <p14:creationId xmlns:p14="http://schemas.microsoft.com/office/powerpoint/2010/main" val="10084831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1200" y="3623732"/>
            <a:ext cx="8636000" cy="2985433"/>
          </a:xfrm>
          <a:prstGeom prst="rect">
            <a:avLst/>
          </a:prstGeom>
          <a:noFill/>
        </p:spPr>
        <p:txBody>
          <a:bodyPr wrap="square" rtlCol="0">
            <a:spAutoFit/>
          </a:bodyPr>
          <a:lstStyle/>
          <a:p>
            <a:pPr algn="ctr"/>
            <a:r>
              <a:rPr lang="en-US" sz="5400" b="1" dirty="0">
                <a:solidFill>
                  <a:srgbClr val="00B050"/>
                </a:solidFill>
                <a:latin typeface="Times New Roman" pitchFamily="18" charset="0"/>
                <a:cs typeface="Times New Roman" pitchFamily="18" charset="0"/>
              </a:rPr>
              <a:t>15</a:t>
            </a:r>
            <a:r>
              <a:rPr lang="ru-RU" sz="5400" b="1" dirty="0">
                <a:solidFill>
                  <a:srgbClr val="00B050"/>
                </a:solidFill>
                <a:latin typeface="Times New Roman" pitchFamily="18" charset="0"/>
                <a:cs typeface="Times New Roman" pitchFamily="18" charset="0"/>
              </a:rPr>
              <a:t> minutes</a:t>
            </a:r>
            <a:r>
              <a:rPr lang="en-US" sz="5400" b="1" dirty="0">
                <a:solidFill>
                  <a:srgbClr val="00B050"/>
                </a:solidFill>
                <a:latin typeface="Times New Roman" pitchFamily="18" charset="0"/>
                <a:cs typeface="Times New Roman" pitchFamily="18" charset="0"/>
              </a:rPr>
              <a:t> </a:t>
            </a:r>
          </a:p>
          <a:p>
            <a:pPr algn="ctr"/>
            <a:r>
              <a:rPr lang="en-US" sz="5400" b="1" dirty="0">
                <a:solidFill>
                  <a:srgbClr val="00B050"/>
                </a:solidFill>
                <a:latin typeface="Times New Roman" pitchFamily="18" charset="0"/>
                <a:cs typeface="Times New Roman" pitchFamily="18" charset="0"/>
              </a:rPr>
              <a:t>for HAPPY WORK: </a:t>
            </a:r>
          </a:p>
          <a:p>
            <a:pPr algn="ctr"/>
            <a:r>
              <a:rPr lang="en-US" sz="4000" b="1" dirty="0">
                <a:solidFill>
                  <a:schemeClr val="accent1">
                    <a:lumMod val="50000"/>
                  </a:schemeClr>
                </a:solidFill>
                <a:latin typeface="Times New Roman" panose="02020603050405020304" pitchFamily="18" charset="0"/>
                <a:cs typeface="Times New Roman" panose="02020603050405020304" pitchFamily="18" charset="0"/>
              </a:rPr>
              <a:t>PROJECT FABULOUS FLAG DEVELOPMENT….</a:t>
            </a:r>
            <a:endParaRPr lang="ru-RU" sz="5400" b="1" dirty="0">
              <a:solidFill>
                <a:srgbClr val="00B050"/>
              </a:solidFill>
              <a:latin typeface="Times New Roman" pitchFamily="18" charset="0"/>
              <a:cs typeface="Times New Roman" pitchFamily="18" charset="0"/>
            </a:endParaRPr>
          </a:p>
        </p:txBody>
      </p:sp>
      <p:sp>
        <p:nvSpPr>
          <p:cNvPr id="6" name="Rounded Rectangle 5"/>
          <p:cNvSpPr/>
          <p:nvPr/>
        </p:nvSpPr>
        <p:spPr>
          <a:xfrm>
            <a:off x="235527" y="193964"/>
            <a:ext cx="11720946" cy="638694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6" descr="images3.jpg"/>
          <p:cNvPicPr>
            <a:picLocks noChangeAspect="1"/>
          </p:cNvPicPr>
          <p:nvPr/>
        </p:nvPicPr>
        <p:blipFill>
          <a:blip r:embed="rId2"/>
          <a:stretch>
            <a:fillRect/>
          </a:stretch>
        </p:blipFill>
        <p:spPr>
          <a:xfrm>
            <a:off x="1842655" y="434685"/>
            <a:ext cx="8200406" cy="318904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6222" y="3879395"/>
            <a:ext cx="1477818" cy="2306046"/>
          </a:xfrm>
          <a:prstGeom prst="rect">
            <a:avLst/>
          </a:prstGeom>
        </p:spPr>
      </p:pic>
    </p:spTree>
    <p:extLst>
      <p:ext uri="{BB962C8B-B14F-4D97-AF65-F5344CB8AC3E}">
        <p14:creationId xmlns:p14="http://schemas.microsoft.com/office/powerpoint/2010/main" val="2377201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0326" y="274525"/>
            <a:ext cx="11152909" cy="1569660"/>
          </a:xfrm>
          <a:prstGeom prst="rect">
            <a:avLst/>
          </a:prstGeom>
          <a:noFill/>
        </p:spPr>
        <p:txBody>
          <a:bodyPr wrap="square" rtlCol="0">
            <a:spAutoFit/>
          </a:bodyPr>
          <a:lstStyle/>
          <a:p>
            <a:pPr algn="ctr"/>
            <a:r>
              <a:rPr lang="en-US" sz="4800" b="1">
                <a:solidFill>
                  <a:schemeClr val="accent1">
                    <a:lumMod val="50000"/>
                  </a:schemeClr>
                </a:solidFill>
                <a:latin typeface="Times New Roman" panose="02020603050405020304" pitchFamily="18" charset="0"/>
                <a:cs typeface="Times New Roman" panose="02020603050405020304" pitchFamily="18" charset="0"/>
              </a:rPr>
              <a:t>MY FABULOUS </a:t>
            </a:r>
            <a:r>
              <a:rPr lang="en-US" sz="4800" b="1" dirty="0">
                <a:solidFill>
                  <a:schemeClr val="accent1">
                    <a:lumMod val="50000"/>
                  </a:schemeClr>
                </a:solidFill>
                <a:latin typeface="Times New Roman" panose="02020603050405020304" pitchFamily="18" charset="0"/>
                <a:cs typeface="Times New Roman" panose="02020603050405020304" pitchFamily="18" charset="0"/>
              </a:rPr>
              <a:t>FLAG FOR PROJECT MANAGER….</a:t>
            </a:r>
          </a:p>
        </p:txBody>
      </p:sp>
      <p:pic>
        <p:nvPicPr>
          <p:cNvPr id="3" name="Picture 2" descr="Flag for PM.gif"/>
          <p:cNvPicPr>
            <a:picLocks noChangeAspect="1"/>
          </p:cNvPicPr>
          <p:nvPr/>
        </p:nvPicPr>
        <p:blipFill>
          <a:blip r:embed="rId2"/>
          <a:stretch>
            <a:fillRect/>
          </a:stretch>
        </p:blipFill>
        <p:spPr>
          <a:xfrm>
            <a:off x="2491765" y="1971627"/>
            <a:ext cx="6753835" cy="4538470"/>
          </a:xfrm>
          <a:prstGeom prst="rect">
            <a:avLst/>
          </a:prstGeom>
        </p:spPr>
      </p:pic>
    </p:spTree>
    <p:extLst>
      <p:ext uri="{BB962C8B-B14F-4D97-AF65-F5344CB8AC3E}">
        <p14:creationId xmlns:p14="http://schemas.microsoft.com/office/powerpoint/2010/main" val="35543838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4365" y="2297705"/>
            <a:ext cx="9964270" cy="3046988"/>
          </a:xfrm>
          <a:prstGeom prst="rect">
            <a:avLst/>
          </a:prstGeom>
          <a:solidFill>
            <a:schemeClr val="accent4">
              <a:lumMod val="40000"/>
              <a:lumOff val="60000"/>
            </a:schemeClr>
          </a:solidFill>
        </p:spPr>
        <p:txBody>
          <a:bodyPr wrap="square">
            <a:spAutoFit/>
          </a:bodyPr>
          <a:lstStyle/>
          <a:p>
            <a:r>
              <a:rPr lang="en-US" sz="4800" dirty="0"/>
              <a:t>Stakeholders include all members of the project team as well as all interested entities that are internal or external to the organization.</a:t>
            </a:r>
          </a:p>
        </p:txBody>
      </p:sp>
      <p:sp>
        <p:nvSpPr>
          <p:cNvPr id="3" name="Rectangle 2"/>
          <p:cNvSpPr/>
          <p:nvPr/>
        </p:nvSpPr>
        <p:spPr>
          <a:xfrm>
            <a:off x="3476089" y="608710"/>
            <a:ext cx="5430269" cy="830997"/>
          </a:xfrm>
          <a:prstGeom prst="rect">
            <a:avLst/>
          </a:prstGeom>
          <a:solidFill>
            <a:schemeClr val="accent4">
              <a:lumMod val="40000"/>
              <a:lumOff val="60000"/>
            </a:schemeClr>
          </a:solidFill>
        </p:spPr>
        <p:txBody>
          <a:bodyPr wrap="none">
            <a:spAutoFit/>
          </a:bodyPr>
          <a:lstStyle/>
          <a:p>
            <a:r>
              <a:rPr lang="en-US" sz="4800" b="1" dirty="0"/>
              <a:t>Project Stakeholders</a:t>
            </a:r>
            <a:endParaRPr lang="ru-RU" sz="48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2695" y="643715"/>
            <a:ext cx="10892117" cy="5632311"/>
          </a:xfrm>
          <a:prstGeom prst="rect">
            <a:avLst/>
          </a:prstGeom>
        </p:spPr>
        <p:txBody>
          <a:bodyPr wrap="square">
            <a:spAutoFit/>
          </a:bodyPr>
          <a:lstStyle/>
          <a:p>
            <a:pPr marL="444500" indent="-444500">
              <a:buFont typeface="Wingdings" pitchFamily="2" charset="2"/>
              <a:buChar char="Ø"/>
            </a:pPr>
            <a:r>
              <a:rPr lang="en-US" sz="4000" dirty="0"/>
              <a:t>The project team identifies internal and external, positive and negative, and performing and advising stakeholders in order to determine the project requirements and the expectations of all parties involved. </a:t>
            </a:r>
          </a:p>
          <a:p>
            <a:pPr marL="444500" indent="-444500">
              <a:buFont typeface="Wingdings" pitchFamily="2" charset="2"/>
              <a:buChar char="Ø"/>
            </a:pPr>
            <a:r>
              <a:rPr lang="en-US" sz="4000" dirty="0"/>
              <a:t>The project manager should manage the influences of these various stakeholders in relation to the project requirements to ensure a successful outcome.</a:t>
            </a:r>
            <a:endParaRPr lang="ru-RU" sz="4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4330" y="1778605"/>
            <a:ext cx="8822736" cy="1704184"/>
          </a:xfrm>
          <a:prstGeom prst="rect">
            <a:avLst/>
          </a:prstGeom>
        </p:spPr>
        <p:txBody>
          <a:bodyPr wrap="square">
            <a:prstTxWarp prst="textArchUp">
              <a:avLst/>
            </a:prstTxWarp>
            <a:spAutoFit/>
          </a:bodyPr>
          <a:lstStyle/>
          <a:p>
            <a:pPr algn="ctr"/>
            <a:r>
              <a:rPr lang="en-US" sz="6600" b="1" dirty="0">
                <a:ln w="10541" cmpd="sng">
                  <a:solidFill>
                    <a:schemeClr val="accent1">
                      <a:shade val="88000"/>
                      <a:satMod val="110000"/>
                    </a:schemeClr>
                  </a:solidFill>
                  <a:prstDash val="solid"/>
                </a:ln>
                <a:solidFill>
                  <a:srgbClr val="C00000"/>
                </a:solidFill>
              </a:rPr>
              <a:t>let's earn some artificial coins </a:t>
            </a:r>
          </a:p>
          <a:p>
            <a:pPr algn="ctr"/>
            <a:r>
              <a:rPr lang="en-US" sz="6600" b="1" dirty="0">
                <a:ln w="10541" cmpd="sng">
                  <a:solidFill>
                    <a:schemeClr val="accent1">
                      <a:shade val="88000"/>
                      <a:satMod val="110000"/>
                    </a:schemeClr>
                  </a:solidFill>
                  <a:prstDash val="solid"/>
                </a:ln>
                <a:solidFill>
                  <a:srgbClr val="C00000"/>
                </a:solidFill>
              </a:rPr>
              <a:t>against your knowledge !!!</a:t>
            </a:r>
          </a:p>
        </p:txBody>
      </p:sp>
      <p:pic>
        <p:nvPicPr>
          <p:cNvPr id="5" name="Picture 4" descr="images7.gif"/>
          <p:cNvPicPr>
            <a:picLocks noChangeAspect="1"/>
          </p:cNvPicPr>
          <p:nvPr/>
        </p:nvPicPr>
        <p:blipFill>
          <a:blip r:embed="rId2"/>
          <a:stretch>
            <a:fillRect/>
          </a:stretch>
        </p:blipFill>
        <p:spPr>
          <a:xfrm>
            <a:off x="4589369" y="2676244"/>
            <a:ext cx="2860301" cy="2822332"/>
          </a:xfrm>
          <a:prstGeom prst="rect">
            <a:avLst/>
          </a:prstGeom>
        </p:spPr>
      </p:pic>
      <p:pic>
        <p:nvPicPr>
          <p:cNvPr id="8" name="Picture 7" descr="Picture 2-3.gif"/>
          <p:cNvPicPr>
            <a:picLocks noChangeAspect="1"/>
          </p:cNvPicPr>
          <p:nvPr/>
        </p:nvPicPr>
        <p:blipFill>
          <a:blip r:embed="rId3"/>
          <a:stretch>
            <a:fillRect/>
          </a:stretch>
        </p:blipFill>
        <p:spPr>
          <a:xfrm>
            <a:off x="1779493" y="3593725"/>
            <a:ext cx="3061448" cy="2296086"/>
          </a:xfrm>
          <a:prstGeom prst="rect">
            <a:avLst/>
          </a:prstGeom>
        </p:spPr>
      </p:pic>
      <p:pic>
        <p:nvPicPr>
          <p:cNvPr id="9" name="Picture 8" descr="Picture 2-3.gif"/>
          <p:cNvPicPr>
            <a:picLocks noChangeAspect="1"/>
          </p:cNvPicPr>
          <p:nvPr/>
        </p:nvPicPr>
        <p:blipFill>
          <a:blip r:embed="rId3"/>
          <a:stretch>
            <a:fillRect/>
          </a:stretch>
        </p:blipFill>
        <p:spPr>
          <a:xfrm flipH="1">
            <a:off x="7261412" y="3504078"/>
            <a:ext cx="3012140" cy="22960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289" y="252237"/>
            <a:ext cx="6510867" cy="379941"/>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Students Learning Outcomes </a:t>
            </a:r>
          </a:p>
        </p:txBody>
      </p:sp>
      <p:sp>
        <p:nvSpPr>
          <p:cNvPr id="3" name="Content Placeholder 2"/>
          <p:cNvSpPr>
            <a:spLocks noGrp="1"/>
          </p:cNvSpPr>
          <p:nvPr>
            <p:ph idx="1"/>
          </p:nvPr>
        </p:nvSpPr>
        <p:spPr>
          <a:xfrm>
            <a:off x="917222" y="1004710"/>
            <a:ext cx="10515600" cy="5297665"/>
          </a:xfrm>
        </p:spPr>
        <p:txBody>
          <a:bodyPr>
            <a:normAutofit fontScale="25000" lnSpcReduction="20000"/>
          </a:bodyPr>
          <a:lstStyle/>
          <a:p>
            <a:pPr marL="0" indent="0">
              <a:buNone/>
            </a:pPr>
            <a:r>
              <a:rPr lang="en-US" sz="8600" dirty="0">
                <a:latin typeface="Times New Roman" panose="02020603050405020304" pitchFamily="18" charset="0"/>
                <a:cs typeface="Times New Roman" panose="02020603050405020304" pitchFamily="18" charset="0"/>
              </a:rPr>
              <a:t>After course successful ending, students will be able:</a:t>
            </a:r>
          </a:p>
          <a:p>
            <a:pPr marL="0" indent="0">
              <a:buNone/>
            </a:pPr>
            <a:endParaRPr lang="en-US" sz="8600" dirty="0">
              <a:latin typeface="Times New Roman" panose="02020603050405020304" pitchFamily="18" charset="0"/>
              <a:cs typeface="Times New Roman" panose="02020603050405020304" pitchFamily="18" charset="0"/>
            </a:endParaRPr>
          </a:p>
          <a:p>
            <a:pPr lvl="0"/>
            <a:r>
              <a:rPr lang="en-US" sz="9600" dirty="0">
                <a:latin typeface="Times New Roman" panose="02020603050405020304" pitchFamily="18" charset="0"/>
                <a:cs typeface="Times New Roman" panose="02020603050405020304" pitchFamily="18" charset="0"/>
              </a:rPr>
              <a:t>to present the fundamental knowledge in the field of project scope management,</a:t>
            </a:r>
          </a:p>
          <a:p>
            <a:pPr lvl="0"/>
            <a:r>
              <a:rPr lang="en-US" sz="9600" dirty="0">
                <a:latin typeface="Times New Roman" panose="02020603050405020304" pitchFamily="18" charset="0"/>
                <a:cs typeface="Times New Roman" panose="02020603050405020304" pitchFamily="18" charset="0"/>
              </a:rPr>
              <a:t>to understand the definition of project scope,</a:t>
            </a:r>
          </a:p>
          <a:p>
            <a:pPr lvl="0"/>
            <a:r>
              <a:rPr lang="en-US" sz="9600" dirty="0">
                <a:latin typeface="Times New Roman" panose="02020603050405020304" pitchFamily="18" charset="0"/>
                <a:cs typeface="Times New Roman" panose="02020603050405020304" pitchFamily="18" charset="0"/>
              </a:rPr>
              <a:t>to understand the scope management processes, particularly: plan scope management, collect requirements, define scope, create work breakdown structure (WBS), validate scope, control scope.   </a:t>
            </a:r>
          </a:p>
          <a:p>
            <a:pPr lvl="0"/>
            <a:r>
              <a:rPr lang="en-US" sz="9600" dirty="0">
                <a:latin typeface="Times New Roman" panose="02020603050405020304" pitchFamily="18" charset="0"/>
                <a:cs typeface="Times New Roman" panose="02020603050405020304" pitchFamily="18" charset="0"/>
              </a:rPr>
              <a:t>to present the contemporary approaches in project scope management,</a:t>
            </a:r>
          </a:p>
          <a:p>
            <a:pPr lvl="0"/>
            <a:r>
              <a:rPr lang="en-US" sz="9600" dirty="0">
                <a:latin typeface="Times New Roman" panose="02020603050405020304" pitchFamily="18" charset="0"/>
                <a:cs typeface="Times New Roman" panose="02020603050405020304" pitchFamily="18" charset="0"/>
              </a:rPr>
              <a:t>to apply the main principles of scope management to practical situation,</a:t>
            </a:r>
          </a:p>
          <a:p>
            <a:pPr lvl="0"/>
            <a:r>
              <a:rPr lang="en-US" sz="9600" dirty="0">
                <a:latin typeface="Times New Roman" panose="02020603050405020304" pitchFamily="18" charset="0"/>
                <a:cs typeface="Times New Roman" panose="02020603050405020304" pitchFamily="18" charset="0"/>
              </a:rPr>
              <a:t>to discuss the different case studies regarding the field of project scope management,</a:t>
            </a:r>
          </a:p>
          <a:p>
            <a:pPr lvl="0"/>
            <a:r>
              <a:rPr lang="en-US" sz="9600" dirty="0">
                <a:latin typeface="Times New Roman" panose="02020603050405020304" pitchFamily="18" charset="0"/>
                <a:cs typeface="Times New Roman" panose="02020603050405020304" pitchFamily="18" charset="0"/>
              </a:rPr>
              <a:t>to communicate with the stakeholders of the project with the purpose to identify their needs to define the scope of the project,</a:t>
            </a:r>
          </a:p>
          <a:p>
            <a:pPr lvl="0"/>
            <a:r>
              <a:rPr lang="en-US" sz="9600" dirty="0">
                <a:latin typeface="Times New Roman" panose="02020603050405020304" pitchFamily="18" charset="0"/>
                <a:cs typeface="Times New Roman" panose="02020603050405020304" pitchFamily="18" charset="0"/>
              </a:rPr>
              <a:t>to exercise the skills in the field of WBS creation,</a:t>
            </a:r>
          </a:p>
          <a:p>
            <a:pPr lvl="0"/>
            <a:r>
              <a:rPr lang="en-US" sz="9600" dirty="0">
                <a:latin typeface="Times New Roman" panose="02020603050405020304" pitchFamily="18" charset="0"/>
                <a:cs typeface="Times New Roman" panose="02020603050405020304" pitchFamily="18" charset="0"/>
              </a:rPr>
              <a:t>to demonstrate the capacity to control the project scope to give recommendations when trade-offs between project scope, cost, and schedule become necessary .    </a:t>
            </a:r>
          </a:p>
          <a:p>
            <a:pPr marL="0" indent="0">
              <a:buNone/>
            </a:pPr>
            <a:endParaRPr lang="en-US" sz="7400" dirty="0"/>
          </a:p>
        </p:txBody>
      </p:sp>
    </p:spTree>
    <p:extLst>
      <p:ext uri="{BB962C8B-B14F-4D97-AF65-F5344CB8AC3E}">
        <p14:creationId xmlns:p14="http://schemas.microsoft.com/office/powerpoint/2010/main" val="22569369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969817" y="0"/>
            <a:ext cx="10293927" cy="6858000"/>
            <a:chOff x="1727200" y="0"/>
            <a:chExt cx="8936028" cy="68580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0"/>
              <a:ext cx="8936028" cy="6858000"/>
            </a:xfrm>
            <a:prstGeom prst="rect">
              <a:avLst/>
            </a:prstGeom>
          </p:spPr>
        </p:pic>
        <p:sp>
          <p:nvSpPr>
            <p:cNvPr id="4" name="TextBox 3"/>
            <p:cNvSpPr txBox="1"/>
            <p:nvPr/>
          </p:nvSpPr>
          <p:spPr>
            <a:xfrm>
              <a:off x="2424547" y="1219200"/>
              <a:ext cx="7467600" cy="2246769"/>
            </a:xfrm>
            <a:prstGeom prst="rect">
              <a:avLst/>
            </a:prstGeom>
            <a:solidFill>
              <a:schemeClr val="bg1">
                <a:lumMod val="85000"/>
              </a:schemeClr>
            </a:solidFill>
          </p:spPr>
          <p:txBody>
            <a:bodyPr wrap="square" rtlCol="0">
              <a:spAutoFit/>
            </a:bodyPr>
            <a:lstStyle/>
            <a:p>
              <a:pPr algn="ctr"/>
              <a:r>
                <a:rPr lang="en-US" sz="4800" b="1" dirty="0"/>
                <a:t>WHAT ARE THE KNOWLEDGE AREAS ?</a:t>
              </a:r>
            </a:p>
            <a:p>
              <a:pPr algn="ctr"/>
              <a:endParaRPr lang="ru-RU" sz="4400" b="1" dirty="0"/>
            </a:p>
          </p:txBody>
        </p:sp>
      </p:grpSp>
    </p:spTree>
    <p:extLst>
      <p:ext uri="{BB962C8B-B14F-4D97-AF65-F5344CB8AC3E}">
        <p14:creationId xmlns:p14="http://schemas.microsoft.com/office/powerpoint/2010/main" val="30932852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09402" y="290947"/>
            <a:ext cx="11028415" cy="6186943"/>
            <a:chOff x="429293" y="277092"/>
            <a:chExt cx="11028415" cy="6186943"/>
          </a:xfrm>
        </p:grpSpPr>
        <p:sp>
          <p:nvSpPr>
            <p:cNvPr id="4" name="TextBox 3"/>
            <p:cNvSpPr txBox="1"/>
            <p:nvPr/>
          </p:nvSpPr>
          <p:spPr>
            <a:xfrm>
              <a:off x="2770907" y="277092"/>
              <a:ext cx="6539346" cy="92333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p:spPr>
          <p:txBody>
            <a:bodyPr wrap="square" rtlCol="0">
              <a:spAutoFit/>
            </a:bodyPr>
            <a:lstStyle/>
            <a:p>
              <a:pPr algn="ctr"/>
              <a:r>
                <a:rPr lang="en-US" sz="5400" b="1" dirty="0"/>
                <a:t>REMINDER !!!</a:t>
              </a:r>
              <a:endParaRPr lang="ru-RU" sz="5400" b="1" dirty="0"/>
            </a:p>
          </p:txBody>
        </p:sp>
        <p:sp>
          <p:nvSpPr>
            <p:cNvPr id="5" name="TextBox 4"/>
            <p:cNvSpPr txBox="1"/>
            <p:nvPr/>
          </p:nvSpPr>
          <p:spPr>
            <a:xfrm>
              <a:off x="2285999" y="2036619"/>
              <a:ext cx="4405746" cy="1015663"/>
            </a:xfrm>
            <a:prstGeom prst="rect">
              <a:avLst/>
            </a:prstGeom>
            <a:solidFill>
              <a:schemeClr val="accent2">
                <a:lumMod val="40000"/>
                <a:lumOff val="60000"/>
              </a:schemeClr>
            </a:solidFill>
          </p:spPr>
          <p:txBody>
            <a:bodyPr wrap="square" rtlCol="0">
              <a:spAutoFit/>
            </a:bodyPr>
            <a:lstStyle/>
            <a:p>
              <a:r>
                <a:rPr lang="en-US" sz="6000" b="1" dirty="0"/>
                <a:t>47 Processes</a:t>
              </a:r>
              <a:endParaRPr lang="ru-RU" sz="6000" b="1" dirty="0"/>
            </a:p>
          </p:txBody>
        </p:sp>
        <p:sp>
          <p:nvSpPr>
            <p:cNvPr id="6" name="TextBox 5"/>
            <p:cNvSpPr txBox="1"/>
            <p:nvPr/>
          </p:nvSpPr>
          <p:spPr>
            <a:xfrm>
              <a:off x="3463636" y="3435927"/>
              <a:ext cx="6788727" cy="1015663"/>
            </a:xfrm>
            <a:prstGeom prst="rect">
              <a:avLst/>
            </a:prstGeom>
            <a:solidFill>
              <a:schemeClr val="accent2">
                <a:lumMod val="40000"/>
                <a:lumOff val="60000"/>
              </a:schemeClr>
            </a:solidFill>
          </p:spPr>
          <p:txBody>
            <a:bodyPr wrap="square" rtlCol="0">
              <a:spAutoFit/>
            </a:bodyPr>
            <a:lstStyle/>
            <a:p>
              <a:r>
                <a:rPr lang="en-US" sz="6000" b="1" dirty="0"/>
                <a:t>5 Process Groups</a:t>
              </a:r>
              <a:endParaRPr lang="ru-RU" sz="6000" b="1" dirty="0"/>
            </a:p>
          </p:txBody>
        </p:sp>
        <p:sp>
          <p:nvSpPr>
            <p:cNvPr id="7" name="TextBox 6"/>
            <p:cNvSpPr txBox="1"/>
            <p:nvPr/>
          </p:nvSpPr>
          <p:spPr>
            <a:xfrm>
              <a:off x="4668981" y="4946072"/>
              <a:ext cx="6788727" cy="1015663"/>
            </a:xfrm>
            <a:prstGeom prst="rect">
              <a:avLst/>
            </a:prstGeom>
            <a:solidFill>
              <a:schemeClr val="accent2">
                <a:lumMod val="40000"/>
                <a:lumOff val="60000"/>
              </a:schemeClr>
            </a:solidFill>
          </p:spPr>
          <p:txBody>
            <a:bodyPr wrap="square" rtlCol="0">
              <a:spAutoFit/>
            </a:bodyPr>
            <a:lstStyle/>
            <a:p>
              <a:r>
                <a:rPr lang="en-US" sz="6000" b="1" dirty="0"/>
                <a:t>10 Knowledge Areas</a:t>
              </a:r>
              <a:endParaRPr lang="ru-RU" sz="6000" b="1" dirty="0"/>
            </a:p>
          </p:txBody>
        </p:sp>
        <p:pic>
          <p:nvPicPr>
            <p:cNvPr id="8" name="Picture 7" descr="55684,1231828211,1.gif"/>
            <p:cNvPicPr>
              <a:picLocks noChangeAspect="1"/>
            </p:cNvPicPr>
            <p:nvPr/>
          </p:nvPicPr>
          <p:blipFill>
            <a:blip r:embed="rId2"/>
            <a:stretch>
              <a:fillRect/>
            </a:stretch>
          </p:blipFill>
          <p:spPr>
            <a:xfrm rot="3360143">
              <a:off x="744704" y="2404928"/>
              <a:ext cx="1318995" cy="1949818"/>
            </a:xfrm>
            <a:prstGeom prst="rect">
              <a:avLst/>
            </a:prstGeom>
          </p:spPr>
        </p:pic>
        <p:pic>
          <p:nvPicPr>
            <p:cNvPr id="9" name="Picture 8" descr="55684,1231828211,1.gif"/>
            <p:cNvPicPr>
              <a:picLocks noChangeAspect="1"/>
            </p:cNvPicPr>
            <p:nvPr/>
          </p:nvPicPr>
          <p:blipFill>
            <a:blip r:embed="rId2"/>
            <a:stretch>
              <a:fillRect/>
            </a:stretch>
          </p:blipFill>
          <p:spPr>
            <a:xfrm rot="3360143">
              <a:off x="2016014" y="3736791"/>
              <a:ext cx="1339594" cy="1980269"/>
            </a:xfrm>
            <a:prstGeom prst="rect">
              <a:avLst/>
            </a:prstGeom>
          </p:spPr>
        </p:pic>
        <p:pic>
          <p:nvPicPr>
            <p:cNvPr id="10" name="Picture 9" descr="55684,1231828211,1.gif"/>
            <p:cNvPicPr>
              <a:picLocks noChangeAspect="1"/>
            </p:cNvPicPr>
            <p:nvPr/>
          </p:nvPicPr>
          <p:blipFill>
            <a:blip r:embed="rId2"/>
            <a:stretch>
              <a:fillRect/>
            </a:stretch>
          </p:blipFill>
          <p:spPr>
            <a:xfrm rot="3360143">
              <a:off x="3204728" y="4974888"/>
              <a:ext cx="1201768" cy="1776526"/>
            </a:xfrm>
            <a:prstGeom prst="rect">
              <a:avLst/>
            </a:prstGeom>
          </p:spPr>
        </p:pic>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091" y="501411"/>
            <a:ext cx="11526982" cy="5632311"/>
          </a:xfrm>
          <a:prstGeom prst="rect">
            <a:avLst/>
          </a:prstGeom>
        </p:spPr>
        <p:txBody>
          <a:bodyPr wrap="square">
            <a:spAutoFit/>
          </a:bodyPr>
          <a:lstStyle/>
          <a:p>
            <a:pPr marL="539750" indent="-539750">
              <a:buFont typeface="Wingdings" pitchFamily="2" charset="2"/>
              <a:buChar char="Ø"/>
            </a:pPr>
            <a:r>
              <a:rPr lang="en-US" sz="4000" dirty="0"/>
              <a:t>The 47 project management processes identified in the PMBOK® Guide are further grouped into </a:t>
            </a:r>
            <a:r>
              <a:rPr lang="en-US" sz="4000" u="sng" dirty="0"/>
              <a:t>ten separate Knowledge Areas</a:t>
            </a:r>
            <a:r>
              <a:rPr lang="en-US" sz="4000" dirty="0"/>
              <a:t>. </a:t>
            </a:r>
          </a:p>
          <a:p>
            <a:pPr marL="539750" indent="-539750">
              <a:buFont typeface="Wingdings" pitchFamily="2" charset="2"/>
              <a:buChar char="Ø"/>
            </a:pPr>
            <a:r>
              <a:rPr lang="en-US" sz="4000" dirty="0"/>
              <a:t>A Knowledge Area represents a complete set of concepts, terms, and activities that make up a professional field, project management field, or area of specialization. </a:t>
            </a:r>
          </a:p>
          <a:p>
            <a:pPr marL="539750" indent="-539750">
              <a:buFont typeface="Wingdings" pitchFamily="2" charset="2"/>
              <a:buChar char="Ø"/>
            </a:pPr>
            <a:r>
              <a:rPr lang="en-US" sz="4000" dirty="0"/>
              <a:t>These ten Knowledge Areas are used on most projects most of the time.</a:t>
            </a:r>
            <a:endParaRPr lang="ru-RU" sz="40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59527" y="180109"/>
            <a:ext cx="9060874" cy="6422350"/>
            <a:chOff x="1953491" y="207818"/>
            <a:chExt cx="9060874" cy="6422350"/>
          </a:xfrm>
        </p:grpSpPr>
        <p:grpSp>
          <p:nvGrpSpPr>
            <p:cNvPr id="5" name="Group 4"/>
            <p:cNvGrpSpPr/>
            <p:nvPr/>
          </p:nvGrpSpPr>
          <p:grpSpPr>
            <a:xfrm>
              <a:off x="1953491" y="207818"/>
              <a:ext cx="9060874" cy="6422350"/>
              <a:chOff x="1659466" y="0"/>
              <a:chExt cx="8755663" cy="6671732"/>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6" y="98123"/>
                <a:ext cx="8755663" cy="6573609"/>
              </a:xfrm>
              <a:prstGeom prst="rect">
                <a:avLst/>
              </a:prstGeom>
            </p:spPr>
          </p:pic>
          <p:sp>
            <p:nvSpPr>
              <p:cNvPr id="4" name="Rectangle 3"/>
              <p:cNvSpPr/>
              <p:nvPr/>
            </p:nvSpPr>
            <p:spPr>
              <a:xfrm>
                <a:off x="1690255" y="0"/>
                <a:ext cx="8714509" cy="1446550"/>
              </a:xfrm>
              <a:prstGeom prst="rect">
                <a:avLst/>
              </a:prstGeom>
              <a:solidFill>
                <a:schemeClr val="bg1">
                  <a:lumMod val="85000"/>
                </a:schemeClr>
              </a:solidFill>
            </p:spPr>
            <p:txBody>
              <a:bodyPr wrap="square">
                <a:spAutoFit/>
              </a:bodyPr>
              <a:lstStyle/>
              <a:p>
                <a:pPr algn="ctr"/>
                <a:r>
                  <a:rPr lang="en-US" sz="4400" b="1" dirty="0"/>
                  <a:t>Knowledge Areas</a:t>
                </a:r>
              </a:p>
              <a:p>
                <a:pPr algn="ctr"/>
                <a:r>
                  <a:rPr lang="en-US" sz="4400" b="1" dirty="0"/>
                  <a:t> </a:t>
                </a:r>
                <a:endParaRPr lang="ru-RU" sz="4400" b="1" dirty="0"/>
              </a:p>
            </p:txBody>
          </p:sp>
        </p:grpSp>
        <p:sp>
          <p:nvSpPr>
            <p:cNvPr id="3" name="TextBox 2"/>
            <p:cNvSpPr txBox="1"/>
            <p:nvPr/>
          </p:nvSpPr>
          <p:spPr>
            <a:xfrm>
              <a:off x="2417618" y="1643395"/>
              <a:ext cx="2985247" cy="584775"/>
            </a:xfrm>
            <a:prstGeom prst="rect">
              <a:avLst/>
            </a:prstGeom>
            <a:noFill/>
          </p:spPr>
          <p:txBody>
            <a:bodyPr wrap="square" rtlCol="0">
              <a:spAutoFit/>
            </a:bodyPr>
            <a:lstStyle/>
            <a:p>
              <a:r>
                <a:rPr lang="en-US" sz="3200" b="1" i="1" dirty="0">
                  <a:latin typeface="Aharoni" pitchFamily="2" charset="-79"/>
                  <a:cs typeface="Aharoni" pitchFamily="2" charset="-79"/>
                </a:rPr>
                <a:t>Stakeholders</a:t>
              </a:r>
              <a:endParaRPr lang="ru-RU" sz="3200" b="1" i="1" dirty="0">
                <a:cs typeface="Aharoni" pitchFamily="2" charset="-79"/>
              </a:endParaRPr>
            </a:p>
          </p:txBody>
        </p:sp>
      </p:grpSp>
    </p:spTree>
    <p:extLst>
      <p:ext uri="{BB962C8B-B14F-4D97-AF65-F5344CB8AC3E}">
        <p14:creationId xmlns:p14="http://schemas.microsoft.com/office/powerpoint/2010/main" val="32566406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_Knowledge Areas &amp; Process Group - Copy (3).jpg"/>
          <p:cNvPicPr>
            <a:picLocks noChangeAspect="1"/>
          </p:cNvPicPr>
          <p:nvPr/>
        </p:nvPicPr>
        <p:blipFill>
          <a:blip r:embed="rId2"/>
          <a:stretch>
            <a:fillRect/>
          </a:stretch>
        </p:blipFill>
        <p:spPr>
          <a:xfrm rot="5400000">
            <a:off x="3282492" y="-2478123"/>
            <a:ext cx="5486402" cy="11246212"/>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_Knowledge Areas &amp; Process Group - Copy (2).jpg"/>
          <p:cNvPicPr>
            <a:picLocks noChangeAspect="1"/>
          </p:cNvPicPr>
          <p:nvPr/>
        </p:nvPicPr>
        <p:blipFill>
          <a:blip r:embed="rId2"/>
          <a:stretch>
            <a:fillRect/>
          </a:stretch>
        </p:blipFill>
        <p:spPr>
          <a:xfrm rot="5400000">
            <a:off x="3297483" y="-2025464"/>
            <a:ext cx="5846620" cy="10950495"/>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_Knowledge Areas &amp; Process Group - Copy.jpg"/>
          <p:cNvPicPr>
            <a:picLocks noChangeAspect="1"/>
          </p:cNvPicPr>
          <p:nvPr/>
        </p:nvPicPr>
        <p:blipFill>
          <a:blip r:embed="rId2"/>
          <a:stretch>
            <a:fillRect/>
          </a:stretch>
        </p:blipFill>
        <p:spPr>
          <a:xfrm rot="5400000">
            <a:off x="3472239" y="-2402084"/>
            <a:ext cx="5777349" cy="11662173"/>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_Knowledge Areas &amp; Process Group - Copy (4).jpg"/>
          <p:cNvPicPr>
            <a:picLocks noChangeAspect="1"/>
          </p:cNvPicPr>
          <p:nvPr/>
        </p:nvPicPr>
        <p:blipFill>
          <a:blip r:embed="rId2"/>
          <a:stretch>
            <a:fillRect/>
          </a:stretch>
        </p:blipFill>
        <p:spPr>
          <a:xfrm rot="5400000">
            <a:off x="4475017" y="-2964873"/>
            <a:ext cx="3297381" cy="11720947"/>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45128" y="459510"/>
          <a:ext cx="10446327" cy="5643372"/>
        </p:xfrm>
        <a:graphic>
          <a:graphicData uri="http://schemas.openxmlformats.org/drawingml/2006/table">
            <a:tbl>
              <a:tblPr/>
              <a:tblGrid>
                <a:gridCol w="631762">
                  <a:extLst>
                    <a:ext uri="{9D8B030D-6E8A-4147-A177-3AD203B41FA5}">
                      <a16:colId xmlns:a16="http://schemas.microsoft.com/office/drawing/2014/main" val="20000"/>
                    </a:ext>
                  </a:extLst>
                </a:gridCol>
                <a:gridCol w="3954092">
                  <a:extLst>
                    <a:ext uri="{9D8B030D-6E8A-4147-A177-3AD203B41FA5}">
                      <a16:colId xmlns:a16="http://schemas.microsoft.com/office/drawing/2014/main" val="20001"/>
                    </a:ext>
                  </a:extLst>
                </a:gridCol>
                <a:gridCol w="1052946">
                  <a:extLst>
                    <a:ext uri="{9D8B030D-6E8A-4147-A177-3AD203B41FA5}">
                      <a16:colId xmlns:a16="http://schemas.microsoft.com/office/drawing/2014/main" val="20002"/>
                    </a:ext>
                  </a:extLst>
                </a:gridCol>
                <a:gridCol w="1108363">
                  <a:extLst>
                    <a:ext uri="{9D8B030D-6E8A-4147-A177-3AD203B41FA5}">
                      <a16:colId xmlns:a16="http://schemas.microsoft.com/office/drawing/2014/main" val="20003"/>
                    </a:ext>
                  </a:extLst>
                </a:gridCol>
                <a:gridCol w="1149928">
                  <a:extLst>
                    <a:ext uri="{9D8B030D-6E8A-4147-A177-3AD203B41FA5}">
                      <a16:colId xmlns:a16="http://schemas.microsoft.com/office/drawing/2014/main" val="20004"/>
                    </a:ext>
                  </a:extLst>
                </a:gridCol>
                <a:gridCol w="1288472">
                  <a:extLst>
                    <a:ext uri="{9D8B030D-6E8A-4147-A177-3AD203B41FA5}">
                      <a16:colId xmlns:a16="http://schemas.microsoft.com/office/drawing/2014/main" val="20005"/>
                    </a:ext>
                  </a:extLst>
                </a:gridCol>
                <a:gridCol w="1260764">
                  <a:extLst>
                    <a:ext uri="{9D8B030D-6E8A-4147-A177-3AD203B41FA5}">
                      <a16:colId xmlns:a16="http://schemas.microsoft.com/office/drawing/2014/main" val="20006"/>
                    </a:ext>
                  </a:extLst>
                </a:gridCol>
              </a:tblGrid>
              <a:tr h="0">
                <a:tc rowSpan="2">
                  <a:txBody>
                    <a:bodyPr/>
                    <a:lstStyle/>
                    <a:p>
                      <a:pPr algn="ctr">
                        <a:lnSpc>
                          <a:spcPct val="115000"/>
                        </a:lnSpc>
                        <a:spcAft>
                          <a:spcPts val="0"/>
                        </a:spcAft>
                      </a:pPr>
                      <a:endParaRPr lang="ru-RU" sz="1400" dirty="0">
                        <a:latin typeface="Calibri"/>
                        <a:ea typeface="Calibri"/>
                        <a:cs typeface="Times New Roman"/>
                      </a:endParaRPr>
                    </a:p>
                    <a:p>
                      <a:pPr algn="ctr">
                        <a:lnSpc>
                          <a:spcPct val="115000"/>
                        </a:lnSpc>
                        <a:spcAft>
                          <a:spcPts val="0"/>
                        </a:spcAft>
                      </a:pPr>
                      <a:r>
                        <a:rPr lang="en-US" sz="1800" b="1" dirty="0">
                          <a:latin typeface="HelveticaNeue-BoldCond"/>
                          <a:ea typeface="Calibri"/>
                          <a:cs typeface="HelveticaNeue-BoldCond"/>
                        </a:rPr>
                        <a:t>##</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rowSpan="2">
                  <a:txBody>
                    <a:bodyPr/>
                    <a:lstStyle/>
                    <a:p>
                      <a:pPr algn="ctr">
                        <a:lnSpc>
                          <a:spcPct val="115000"/>
                        </a:lnSpc>
                        <a:spcAft>
                          <a:spcPts val="0"/>
                        </a:spcAft>
                      </a:pPr>
                      <a:endParaRPr lang="ru-RU" sz="1400" dirty="0">
                        <a:latin typeface="Calibri"/>
                        <a:ea typeface="Calibri"/>
                        <a:cs typeface="Times New Roman"/>
                      </a:endParaRPr>
                    </a:p>
                    <a:p>
                      <a:pPr algn="ctr">
                        <a:lnSpc>
                          <a:spcPct val="115000"/>
                        </a:lnSpc>
                        <a:spcAft>
                          <a:spcPts val="0"/>
                        </a:spcAft>
                      </a:pPr>
                      <a:r>
                        <a:rPr lang="en-US" sz="1800" b="1" dirty="0">
                          <a:latin typeface="HelveticaNeue-BoldCond"/>
                          <a:ea typeface="Calibri"/>
                          <a:cs typeface="HelveticaNeue-BoldCond"/>
                        </a:rPr>
                        <a:t>KNOWLEDGE AREAS OR PM POCESSES</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5">
                  <a:txBody>
                    <a:bodyPr/>
                    <a:lstStyle/>
                    <a:p>
                      <a:pPr algn="ctr">
                        <a:lnSpc>
                          <a:spcPct val="115000"/>
                        </a:lnSpc>
                        <a:spcAft>
                          <a:spcPts val="0"/>
                        </a:spcAft>
                      </a:pPr>
                      <a:r>
                        <a:rPr lang="en-US" sz="2000" b="1" dirty="0">
                          <a:latin typeface="HelveticaNeue-BoldCond"/>
                          <a:ea typeface="Calibri"/>
                          <a:cs typeface="HelveticaNeue-BoldCond"/>
                        </a:rPr>
                        <a:t>PROJECT MANAGEMENT PROCESS GROUPS</a:t>
                      </a:r>
                      <a:endParaRPr lang="ru-RU" sz="20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4228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600" b="1" dirty="0">
                          <a:latin typeface="HelveticaNeue-BoldCond"/>
                          <a:ea typeface="Calibri"/>
                          <a:cs typeface="HelveticaNeue-BoldCond"/>
                        </a:rPr>
                        <a:t>Initiating Process Group</a:t>
                      </a:r>
                      <a:endParaRPr lang="ru-RU" sz="16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600" b="1" dirty="0">
                          <a:latin typeface="HelveticaNeue-BoldCond"/>
                          <a:ea typeface="Calibri"/>
                          <a:cs typeface="HelveticaNeue-BoldCond"/>
                        </a:rPr>
                        <a:t>Planning Process Group</a:t>
                      </a:r>
                      <a:endParaRPr lang="ru-RU" sz="16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600" b="1" dirty="0">
                          <a:latin typeface="HelveticaNeue-BoldCond"/>
                          <a:ea typeface="Calibri"/>
                          <a:cs typeface="HelveticaNeue-BoldCond"/>
                        </a:rPr>
                        <a:t>Executing Process Group</a:t>
                      </a:r>
                      <a:endParaRPr lang="ru-RU" sz="16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600" b="1" dirty="0">
                          <a:latin typeface="HelveticaNeue-BoldCond"/>
                          <a:ea typeface="Calibri"/>
                          <a:cs typeface="HelveticaNeue-BoldCond"/>
                        </a:rPr>
                        <a:t>Monitoring and Controlling Process Group</a:t>
                      </a:r>
                      <a:endParaRPr lang="ru-RU" sz="16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600" b="1" dirty="0">
                          <a:latin typeface="HelveticaNeue-BoldCond"/>
                          <a:ea typeface="Calibri"/>
                          <a:cs typeface="HelveticaNeue-BoldCond"/>
                        </a:rPr>
                        <a:t>Closing Process Group</a:t>
                      </a:r>
                      <a:endParaRPr lang="ru-RU" sz="16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1"/>
                  </a:ext>
                </a:extLst>
              </a:tr>
              <a:tr h="136915">
                <a:tc>
                  <a:txBody>
                    <a:bodyPr/>
                    <a:lstStyle/>
                    <a:p>
                      <a:pPr algn="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ru-RU" sz="1800" b="1" dirty="0">
                          <a:latin typeface="HelveticaNeue-BoldCond"/>
                          <a:ea typeface="Calibri"/>
                          <a:cs typeface="HelveticaNeue-BoldCond"/>
                        </a:rPr>
                        <a:t>4. PROJECT INTEGRATION MANAGEMENT</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2"/>
                  </a:ext>
                </a:extLst>
              </a:tr>
              <a:tr h="57925">
                <a:tc>
                  <a:txBody>
                    <a:bodyPr/>
                    <a:lstStyle/>
                    <a:p>
                      <a:pPr algn="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8457">
                <a:tc>
                  <a:txBody>
                    <a:bodyPr/>
                    <a:lstStyle/>
                    <a:p>
                      <a:pPr marL="0" lvl="0" indent="0" algn="ctr">
                        <a:lnSpc>
                          <a:spcPct val="115000"/>
                        </a:lnSpc>
                        <a:spcAft>
                          <a:spcPts val="0"/>
                        </a:spcAft>
                        <a:buFont typeface="+mj-lt"/>
                        <a:buNone/>
                      </a:pPr>
                      <a:r>
                        <a:rPr lang="en-US" sz="2000" b="1" dirty="0">
                          <a:latin typeface="Calibri"/>
                          <a:ea typeface="Calibri"/>
                          <a:cs typeface="Times New Roman"/>
                        </a:rPr>
                        <a:t>1</a:t>
                      </a:r>
                      <a:endParaRPr lang="ru-RU" sz="2000" b="1"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800" b="1" dirty="0">
                          <a:latin typeface="HelveticaNeue-BoldCond"/>
                          <a:ea typeface="Calibri"/>
                          <a:cs typeface="HelveticaNeue-BoldCond"/>
                        </a:rPr>
                        <a:t>4.1 Develop Project Charter</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HelveticaNeue-BoldCond"/>
                          <a:ea typeface="Calibri"/>
                          <a:cs typeface="HelveticaNeue-BoldCond"/>
                        </a:rPr>
                        <a:t>+</a:t>
                      </a: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457">
                <a:tc>
                  <a:txBody>
                    <a:bodyPr/>
                    <a:lstStyle/>
                    <a:p>
                      <a:pPr marL="342900" lvl="0" indent="-342900" algn="ctr">
                        <a:lnSpc>
                          <a:spcPct val="115000"/>
                        </a:lnSpc>
                        <a:spcAft>
                          <a:spcPts val="0"/>
                        </a:spcAft>
                        <a:buFont typeface="+mj-lt"/>
                        <a:buNone/>
                      </a:pPr>
                      <a:r>
                        <a:rPr lang="en-US" sz="2000" b="1" dirty="0">
                          <a:latin typeface="Calibri"/>
                          <a:ea typeface="Calibri"/>
                          <a:cs typeface="Times New Roman"/>
                        </a:rPr>
                        <a:t>2</a:t>
                      </a:r>
                      <a:endParaRPr lang="ru-RU" sz="2000" b="1"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800" b="1" dirty="0">
                          <a:latin typeface="HelveticaNeue-BoldCond"/>
                          <a:ea typeface="Calibri"/>
                          <a:cs typeface="HelveticaNeue-BoldCond"/>
                        </a:rPr>
                        <a:t>4.2 Develop Project Management Plan</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latin typeface="HelveticaNeue-BoldCond"/>
                          <a:ea typeface="Calibri"/>
                          <a:cs typeface="HelveticaNeue-BoldCond"/>
                        </a:rPr>
                        <a:t>+</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8457">
                <a:tc>
                  <a:txBody>
                    <a:bodyPr/>
                    <a:lstStyle/>
                    <a:p>
                      <a:pPr marL="342900" lvl="0" indent="-342900" algn="ctr">
                        <a:lnSpc>
                          <a:spcPct val="115000"/>
                        </a:lnSpc>
                        <a:spcAft>
                          <a:spcPts val="0"/>
                        </a:spcAft>
                        <a:buFont typeface="+mj-lt"/>
                        <a:buNone/>
                      </a:pPr>
                      <a:r>
                        <a:rPr lang="en-US" sz="2000" b="1" dirty="0">
                          <a:latin typeface="Calibri"/>
                          <a:ea typeface="Calibri"/>
                          <a:cs typeface="Times New Roman"/>
                        </a:rPr>
                        <a:t>3</a:t>
                      </a:r>
                      <a:endParaRPr lang="ru-RU" sz="2000" b="1"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800" b="1" dirty="0">
                          <a:latin typeface="HelveticaNeue-BoldCond"/>
                          <a:ea typeface="Calibri"/>
                          <a:cs typeface="HelveticaNeue-BoldCond"/>
                        </a:rPr>
                        <a:t>4.3 Direct and Manage Project Work</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HelveticaNeue-BoldCond"/>
                          <a:ea typeface="Calibri"/>
                          <a:cs typeface="HelveticaNeue-BoldCond"/>
                        </a:rPr>
                        <a:t>+</a:t>
                      </a: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8457">
                <a:tc>
                  <a:txBody>
                    <a:bodyPr/>
                    <a:lstStyle/>
                    <a:p>
                      <a:pPr marL="342900" lvl="0" indent="-342900" algn="ctr">
                        <a:lnSpc>
                          <a:spcPct val="115000"/>
                        </a:lnSpc>
                        <a:spcAft>
                          <a:spcPts val="0"/>
                        </a:spcAft>
                        <a:buFont typeface="+mj-lt"/>
                        <a:buNone/>
                      </a:pPr>
                      <a:r>
                        <a:rPr lang="en-US" sz="2000" b="1" dirty="0">
                          <a:latin typeface="Calibri"/>
                          <a:ea typeface="Calibri"/>
                          <a:cs typeface="Times New Roman"/>
                        </a:rPr>
                        <a:t>4</a:t>
                      </a:r>
                      <a:endParaRPr lang="ru-RU" sz="2000" b="1"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800" b="1" dirty="0">
                          <a:latin typeface="HelveticaNeue-BoldCond"/>
                          <a:ea typeface="Calibri"/>
                          <a:cs typeface="HelveticaNeue-BoldCond"/>
                        </a:rPr>
                        <a:t>4.4 Monitor and Control Project Work</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HelveticaNeue-BoldCond"/>
                          <a:ea typeface="Calibri"/>
                          <a:cs typeface="HelveticaNeue-BoldCond"/>
                        </a:rPr>
                        <a:t>+</a:t>
                      </a: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8457">
                <a:tc>
                  <a:txBody>
                    <a:bodyPr/>
                    <a:lstStyle/>
                    <a:p>
                      <a:pPr marL="342900" lvl="0" indent="-342900" algn="ctr">
                        <a:lnSpc>
                          <a:spcPct val="115000"/>
                        </a:lnSpc>
                        <a:spcAft>
                          <a:spcPts val="0"/>
                        </a:spcAft>
                        <a:buFont typeface="+mj-lt"/>
                        <a:buNone/>
                      </a:pPr>
                      <a:r>
                        <a:rPr lang="en-US" sz="2000" b="1" dirty="0">
                          <a:latin typeface="Calibri"/>
                          <a:ea typeface="Calibri"/>
                          <a:cs typeface="Times New Roman"/>
                        </a:rPr>
                        <a:t>5</a:t>
                      </a:r>
                      <a:endParaRPr lang="ru-RU" sz="2000" b="1"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800" b="1" dirty="0">
                          <a:latin typeface="HelveticaNeue-BoldCond"/>
                          <a:ea typeface="Calibri"/>
                          <a:cs typeface="HelveticaNeue-BoldCond"/>
                        </a:rPr>
                        <a:t>4.5 Perform Integrated Change Control</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latin typeface="HelveticaNeue-BoldCond"/>
                          <a:ea typeface="Calibri"/>
                          <a:cs typeface="HelveticaNeue-BoldCond"/>
                        </a:rPr>
                        <a:t>+</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8457">
                <a:tc>
                  <a:txBody>
                    <a:bodyPr/>
                    <a:lstStyle/>
                    <a:p>
                      <a:pPr marL="342900" lvl="0" indent="-342900" algn="ctr">
                        <a:lnSpc>
                          <a:spcPct val="115000"/>
                        </a:lnSpc>
                        <a:spcAft>
                          <a:spcPts val="0"/>
                        </a:spcAft>
                        <a:buFont typeface="+mj-lt"/>
                        <a:buNone/>
                      </a:pPr>
                      <a:r>
                        <a:rPr lang="en-US" sz="2000" b="1" dirty="0">
                          <a:latin typeface="Calibri"/>
                          <a:ea typeface="Calibri"/>
                          <a:cs typeface="Times New Roman"/>
                        </a:rPr>
                        <a:t>6</a:t>
                      </a:r>
                      <a:endParaRPr lang="ru-RU" sz="2000" b="1"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800" b="1" dirty="0">
                          <a:latin typeface="HelveticaNeue-BoldCond"/>
                          <a:ea typeface="Calibri"/>
                          <a:cs typeface="HelveticaNeue-BoldCond"/>
                        </a:rPr>
                        <a:t>4.6 Close Project or Phase</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latin typeface="HelveticaNeue-BoldCond"/>
                          <a:ea typeface="Calibri"/>
                          <a:cs typeface="HelveticaNeue-BoldCond"/>
                        </a:rPr>
                        <a:t>+</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45129" y="2326794"/>
          <a:ext cx="10487890" cy="3154680"/>
        </p:xfrm>
        <a:graphic>
          <a:graphicData uri="http://schemas.openxmlformats.org/drawingml/2006/table">
            <a:tbl>
              <a:tblPr/>
              <a:tblGrid>
                <a:gridCol w="650304">
                  <a:extLst>
                    <a:ext uri="{9D8B030D-6E8A-4147-A177-3AD203B41FA5}">
                      <a16:colId xmlns:a16="http://schemas.microsoft.com/office/drawing/2014/main" val="20000"/>
                    </a:ext>
                  </a:extLst>
                </a:gridCol>
                <a:gridCol w="3929500">
                  <a:extLst>
                    <a:ext uri="{9D8B030D-6E8A-4147-A177-3AD203B41FA5}">
                      <a16:colId xmlns:a16="http://schemas.microsoft.com/office/drawing/2014/main" val="20001"/>
                    </a:ext>
                  </a:extLst>
                </a:gridCol>
                <a:gridCol w="1093065">
                  <a:extLst>
                    <a:ext uri="{9D8B030D-6E8A-4147-A177-3AD203B41FA5}">
                      <a16:colId xmlns:a16="http://schemas.microsoft.com/office/drawing/2014/main" val="20002"/>
                    </a:ext>
                  </a:extLst>
                </a:gridCol>
                <a:gridCol w="1074293">
                  <a:extLst>
                    <a:ext uri="{9D8B030D-6E8A-4147-A177-3AD203B41FA5}">
                      <a16:colId xmlns:a16="http://schemas.microsoft.com/office/drawing/2014/main" val="20003"/>
                    </a:ext>
                  </a:extLst>
                </a:gridCol>
                <a:gridCol w="1181019">
                  <a:extLst>
                    <a:ext uri="{9D8B030D-6E8A-4147-A177-3AD203B41FA5}">
                      <a16:colId xmlns:a16="http://schemas.microsoft.com/office/drawing/2014/main" val="20004"/>
                    </a:ext>
                  </a:extLst>
                </a:gridCol>
                <a:gridCol w="1272936">
                  <a:extLst>
                    <a:ext uri="{9D8B030D-6E8A-4147-A177-3AD203B41FA5}">
                      <a16:colId xmlns:a16="http://schemas.microsoft.com/office/drawing/2014/main" val="20005"/>
                    </a:ext>
                  </a:extLst>
                </a:gridCol>
                <a:gridCol w="1286773">
                  <a:extLst>
                    <a:ext uri="{9D8B030D-6E8A-4147-A177-3AD203B41FA5}">
                      <a16:colId xmlns:a16="http://schemas.microsoft.com/office/drawing/2014/main" val="20006"/>
                    </a:ext>
                  </a:extLst>
                </a:gridCol>
              </a:tblGrid>
              <a:tr h="57925">
                <a:tc>
                  <a:txBody>
                    <a:bodyPr/>
                    <a:lstStyle/>
                    <a:p>
                      <a:pPr algn="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5739">
                <a:tc>
                  <a:txBody>
                    <a:bodyPr/>
                    <a:lstStyle/>
                    <a:p>
                      <a:pPr algn="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ru-RU" sz="1800" b="1" dirty="0">
                          <a:latin typeface="HelveticaNeue-BoldCond"/>
                          <a:ea typeface="Calibri"/>
                          <a:cs typeface="HelveticaNeue-BoldCond"/>
                        </a:rPr>
                        <a:t>5. PROJECT SCOPE MANAGEMENT</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1"/>
                  </a:ext>
                </a:extLst>
              </a:tr>
              <a:tr h="57925">
                <a:tc>
                  <a:txBody>
                    <a:bodyPr/>
                    <a:lstStyle/>
                    <a:p>
                      <a:pPr algn="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8457">
                <a:tc>
                  <a:txBody>
                    <a:bodyPr/>
                    <a:lstStyle/>
                    <a:p>
                      <a:pPr marL="342900" lvl="0" indent="-342900" algn="ctr">
                        <a:lnSpc>
                          <a:spcPct val="115000"/>
                        </a:lnSpc>
                        <a:spcAft>
                          <a:spcPts val="0"/>
                        </a:spcAft>
                        <a:buFont typeface="+mj-lt"/>
                        <a:buNone/>
                      </a:pPr>
                      <a:r>
                        <a:rPr lang="en-US" sz="1800" b="1" dirty="0">
                          <a:latin typeface="Calibri"/>
                          <a:ea typeface="Calibri"/>
                          <a:cs typeface="Times New Roman"/>
                        </a:rPr>
                        <a:t>6</a:t>
                      </a:r>
                      <a:endParaRPr lang="ru-RU" sz="1800" b="1"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l">
                        <a:lnSpc>
                          <a:spcPct val="115000"/>
                        </a:lnSpc>
                        <a:spcAft>
                          <a:spcPts val="0"/>
                        </a:spcAft>
                      </a:pPr>
                      <a:r>
                        <a:rPr lang="en-US" sz="1800" b="1" dirty="0">
                          <a:latin typeface="HelveticaNeue-BoldCond"/>
                          <a:ea typeface="Calibri"/>
                          <a:cs typeface="HelveticaNeue-BoldCond"/>
                        </a:rPr>
                        <a:t>5.1 Plan Scope Management</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latin typeface="HelveticaNeue-BoldCond"/>
                          <a:ea typeface="Calibri"/>
                          <a:cs typeface="HelveticaNeue-BoldCond"/>
                        </a:rPr>
                        <a:t>+</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8457">
                <a:tc>
                  <a:txBody>
                    <a:bodyPr/>
                    <a:lstStyle/>
                    <a:p>
                      <a:pPr marL="342900" lvl="0" indent="-342900" algn="ctr">
                        <a:lnSpc>
                          <a:spcPct val="115000"/>
                        </a:lnSpc>
                        <a:spcAft>
                          <a:spcPts val="0"/>
                        </a:spcAft>
                        <a:buFont typeface="+mj-lt"/>
                        <a:buNone/>
                      </a:pPr>
                      <a:r>
                        <a:rPr lang="en-US" sz="1800" b="1" dirty="0">
                          <a:latin typeface="Calibri"/>
                          <a:ea typeface="Calibri"/>
                          <a:cs typeface="Times New Roman"/>
                        </a:rPr>
                        <a:t>7</a:t>
                      </a:r>
                      <a:endParaRPr lang="ru-RU" sz="1800" b="1"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l" defTabSz="914400" rtl="0" eaLnBrk="1" latinLnBrk="0" hangingPunct="1">
                        <a:lnSpc>
                          <a:spcPct val="115000"/>
                        </a:lnSpc>
                        <a:spcAft>
                          <a:spcPts val="0"/>
                        </a:spcAft>
                      </a:pPr>
                      <a:r>
                        <a:rPr lang="en-US" sz="1800" b="1" kern="1200" dirty="0">
                          <a:solidFill>
                            <a:schemeClr val="tx1"/>
                          </a:solidFill>
                          <a:latin typeface="HelveticaNeue-BoldCond"/>
                          <a:ea typeface="Calibri"/>
                          <a:cs typeface="HelveticaNeue-BoldCond"/>
                        </a:rPr>
                        <a:t>5.2 Collect Requirements</a:t>
                      </a:r>
                      <a:endParaRPr lang="ru-RU" sz="1800" b="1" kern="1200" dirty="0">
                        <a:solidFill>
                          <a:schemeClr val="tx1"/>
                        </a:solidFill>
                        <a:latin typeface="HelveticaNeue-BoldCond"/>
                        <a:ea typeface="Calibri"/>
                        <a:cs typeface="HelveticaNeue-BoldCond"/>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latin typeface="HelveticaNeue-BoldCond"/>
                          <a:ea typeface="Calibri"/>
                          <a:cs typeface="HelveticaNeue-BoldCond"/>
                        </a:rPr>
                        <a:t>+</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457">
                <a:tc>
                  <a:txBody>
                    <a:bodyPr/>
                    <a:lstStyle/>
                    <a:p>
                      <a:pPr marL="342900" lvl="0" indent="-342900" algn="ctr">
                        <a:lnSpc>
                          <a:spcPct val="115000"/>
                        </a:lnSpc>
                        <a:spcAft>
                          <a:spcPts val="0"/>
                        </a:spcAft>
                        <a:buFont typeface="+mj-lt"/>
                        <a:buNone/>
                      </a:pPr>
                      <a:r>
                        <a:rPr lang="en-US" sz="1800" b="1" dirty="0">
                          <a:latin typeface="Calibri"/>
                          <a:ea typeface="Calibri"/>
                          <a:cs typeface="Times New Roman"/>
                        </a:rPr>
                        <a:t>8</a:t>
                      </a:r>
                      <a:endParaRPr lang="ru-RU" sz="1800" b="1"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l" defTabSz="914400" rtl="0" eaLnBrk="1" latinLnBrk="0" hangingPunct="1">
                        <a:lnSpc>
                          <a:spcPct val="115000"/>
                        </a:lnSpc>
                        <a:spcAft>
                          <a:spcPts val="0"/>
                        </a:spcAft>
                      </a:pPr>
                      <a:r>
                        <a:rPr lang="en-US" sz="1800" b="1" kern="1200" dirty="0">
                          <a:solidFill>
                            <a:schemeClr val="tx1"/>
                          </a:solidFill>
                          <a:latin typeface="HelveticaNeue-BoldCond"/>
                          <a:ea typeface="Calibri"/>
                          <a:cs typeface="HelveticaNeue-BoldCond"/>
                        </a:rPr>
                        <a:t>5.3 Define Scope</a:t>
                      </a:r>
                      <a:endParaRPr lang="ru-RU" sz="1800" b="1" kern="1200" dirty="0">
                        <a:solidFill>
                          <a:schemeClr val="tx1"/>
                        </a:solidFill>
                        <a:latin typeface="HelveticaNeue-BoldCond"/>
                        <a:ea typeface="Calibri"/>
                        <a:cs typeface="HelveticaNeue-BoldCond"/>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latin typeface="HelveticaNeue-BoldCond"/>
                          <a:ea typeface="Calibri"/>
                          <a:cs typeface="HelveticaNeue-BoldCond"/>
                        </a:rPr>
                        <a:t>+</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8457">
                <a:tc>
                  <a:txBody>
                    <a:bodyPr/>
                    <a:lstStyle/>
                    <a:p>
                      <a:pPr marL="342900" lvl="0" indent="-342900" algn="ctr">
                        <a:lnSpc>
                          <a:spcPct val="115000"/>
                        </a:lnSpc>
                        <a:spcAft>
                          <a:spcPts val="0"/>
                        </a:spcAft>
                        <a:buFont typeface="+mj-lt"/>
                        <a:buNone/>
                      </a:pPr>
                      <a:r>
                        <a:rPr lang="en-US" sz="1800" b="1" dirty="0">
                          <a:latin typeface="Calibri"/>
                          <a:ea typeface="Calibri"/>
                          <a:cs typeface="Times New Roman"/>
                        </a:rPr>
                        <a:t>9</a:t>
                      </a:r>
                      <a:endParaRPr lang="ru-RU" sz="1800" b="1"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l" defTabSz="914400" rtl="0" eaLnBrk="1" latinLnBrk="0" hangingPunct="1">
                        <a:lnSpc>
                          <a:spcPct val="115000"/>
                        </a:lnSpc>
                        <a:spcAft>
                          <a:spcPts val="0"/>
                        </a:spcAft>
                      </a:pPr>
                      <a:r>
                        <a:rPr lang="en-US" sz="1800" b="1" kern="1200" dirty="0">
                          <a:solidFill>
                            <a:schemeClr val="tx1"/>
                          </a:solidFill>
                          <a:latin typeface="HelveticaNeue-BoldCond"/>
                          <a:ea typeface="Calibri"/>
                          <a:cs typeface="HelveticaNeue-BoldCond"/>
                        </a:rPr>
                        <a:t>5.4 Create WBS</a:t>
                      </a:r>
                      <a:endParaRPr lang="ru-RU" sz="1800" b="1" kern="1200" dirty="0">
                        <a:solidFill>
                          <a:schemeClr val="tx1"/>
                        </a:solidFill>
                        <a:latin typeface="HelveticaNeue-BoldCond"/>
                        <a:ea typeface="Calibri"/>
                        <a:cs typeface="HelveticaNeue-BoldCond"/>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HelveticaNeue-BoldCond"/>
                          <a:ea typeface="Calibri"/>
                          <a:cs typeface="HelveticaNeue-BoldCond"/>
                        </a:rPr>
                        <a:t>+</a:t>
                      </a: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8457">
                <a:tc>
                  <a:txBody>
                    <a:bodyPr/>
                    <a:lstStyle/>
                    <a:p>
                      <a:pPr marL="342900" lvl="0" indent="-342900" algn="ctr">
                        <a:lnSpc>
                          <a:spcPct val="115000"/>
                        </a:lnSpc>
                        <a:spcAft>
                          <a:spcPts val="0"/>
                        </a:spcAft>
                        <a:buFont typeface="+mj-lt"/>
                        <a:buNone/>
                      </a:pPr>
                      <a:r>
                        <a:rPr lang="en-US" sz="1800" b="1" dirty="0">
                          <a:latin typeface="Calibri"/>
                          <a:ea typeface="Calibri"/>
                          <a:cs typeface="Times New Roman"/>
                        </a:rPr>
                        <a:t>10</a:t>
                      </a:r>
                      <a:endParaRPr lang="ru-RU" sz="1800" b="1"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l" defTabSz="914400" rtl="0" eaLnBrk="1" latinLnBrk="0" hangingPunct="1">
                        <a:lnSpc>
                          <a:spcPct val="115000"/>
                        </a:lnSpc>
                        <a:spcAft>
                          <a:spcPts val="0"/>
                        </a:spcAft>
                      </a:pPr>
                      <a:r>
                        <a:rPr lang="en-US" sz="1800" b="1" kern="1200" dirty="0">
                          <a:solidFill>
                            <a:schemeClr val="tx1"/>
                          </a:solidFill>
                          <a:latin typeface="HelveticaNeue-BoldCond"/>
                          <a:ea typeface="Calibri"/>
                          <a:cs typeface="HelveticaNeue-BoldCond"/>
                        </a:rPr>
                        <a:t>5.5 Validate Scope</a:t>
                      </a:r>
                      <a:endParaRPr lang="ru-RU" sz="1800" b="1" kern="1200" dirty="0">
                        <a:solidFill>
                          <a:schemeClr val="tx1"/>
                        </a:solidFill>
                        <a:latin typeface="HelveticaNeue-BoldCond"/>
                        <a:ea typeface="Calibri"/>
                        <a:cs typeface="HelveticaNeue-BoldCond"/>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HelveticaNeue-BoldCond"/>
                          <a:ea typeface="Calibri"/>
                          <a:cs typeface="HelveticaNeue-BoldCond"/>
                        </a:rPr>
                        <a:t>+</a:t>
                      </a: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8457">
                <a:tc>
                  <a:txBody>
                    <a:bodyPr/>
                    <a:lstStyle/>
                    <a:p>
                      <a:pPr marL="342900" lvl="0" indent="-342900" algn="ctr">
                        <a:lnSpc>
                          <a:spcPct val="115000"/>
                        </a:lnSpc>
                        <a:spcAft>
                          <a:spcPts val="0"/>
                        </a:spcAft>
                        <a:buFont typeface="+mj-lt"/>
                        <a:buNone/>
                      </a:pPr>
                      <a:r>
                        <a:rPr lang="en-US" sz="1800" b="1" dirty="0">
                          <a:latin typeface="Calibri"/>
                          <a:ea typeface="Calibri"/>
                          <a:cs typeface="Times New Roman"/>
                        </a:rPr>
                        <a:t>11</a:t>
                      </a:r>
                      <a:endParaRPr lang="ru-RU" sz="1800" b="1"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l" defTabSz="914400" rtl="0" eaLnBrk="1" latinLnBrk="0" hangingPunct="1">
                        <a:lnSpc>
                          <a:spcPct val="115000"/>
                        </a:lnSpc>
                        <a:spcAft>
                          <a:spcPts val="0"/>
                        </a:spcAft>
                      </a:pPr>
                      <a:r>
                        <a:rPr lang="en-US" sz="1800" b="1" kern="1200" dirty="0">
                          <a:solidFill>
                            <a:schemeClr val="tx1"/>
                          </a:solidFill>
                          <a:latin typeface="HelveticaNeue-BoldCond"/>
                          <a:ea typeface="Calibri"/>
                          <a:cs typeface="HelveticaNeue-BoldCond"/>
                        </a:rPr>
                        <a:t>5.6 Control Scope</a:t>
                      </a:r>
                      <a:endParaRPr lang="ru-RU" sz="1800" b="1" kern="1200" dirty="0">
                        <a:solidFill>
                          <a:schemeClr val="tx1"/>
                        </a:solidFill>
                        <a:latin typeface="HelveticaNeue-BoldCond"/>
                        <a:ea typeface="Calibri"/>
                        <a:cs typeface="HelveticaNeue-BoldCond"/>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latin typeface="HelveticaNeue-BoldCond"/>
                          <a:ea typeface="Calibri"/>
                          <a:cs typeface="HelveticaNeue-BoldCond"/>
                        </a:rPr>
                        <a:t>+</a:t>
                      </a:r>
                      <a:endParaRPr lang="ru-RU" sz="180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nvGraphicFramePr>
        <p:xfrm>
          <a:off x="868219" y="581120"/>
          <a:ext cx="10446327" cy="1752600"/>
        </p:xfrm>
        <a:graphic>
          <a:graphicData uri="http://schemas.openxmlformats.org/drawingml/2006/table">
            <a:tbl>
              <a:tblPr/>
              <a:tblGrid>
                <a:gridCol w="631762">
                  <a:extLst>
                    <a:ext uri="{9D8B030D-6E8A-4147-A177-3AD203B41FA5}">
                      <a16:colId xmlns:a16="http://schemas.microsoft.com/office/drawing/2014/main" val="20000"/>
                    </a:ext>
                  </a:extLst>
                </a:gridCol>
                <a:gridCol w="3954092">
                  <a:extLst>
                    <a:ext uri="{9D8B030D-6E8A-4147-A177-3AD203B41FA5}">
                      <a16:colId xmlns:a16="http://schemas.microsoft.com/office/drawing/2014/main" val="20001"/>
                    </a:ext>
                  </a:extLst>
                </a:gridCol>
                <a:gridCol w="1052946">
                  <a:extLst>
                    <a:ext uri="{9D8B030D-6E8A-4147-A177-3AD203B41FA5}">
                      <a16:colId xmlns:a16="http://schemas.microsoft.com/office/drawing/2014/main" val="20002"/>
                    </a:ext>
                  </a:extLst>
                </a:gridCol>
                <a:gridCol w="1108363">
                  <a:extLst>
                    <a:ext uri="{9D8B030D-6E8A-4147-A177-3AD203B41FA5}">
                      <a16:colId xmlns:a16="http://schemas.microsoft.com/office/drawing/2014/main" val="20003"/>
                    </a:ext>
                  </a:extLst>
                </a:gridCol>
                <a:gridCol w="1149928">
                  <a:extLst>
                    <a:ext uri="{9D8B030D-6E8A-4147-A177-3AD203B41FA5}">
                      <a16:colId xmlns:a16="http://schemas.microsoft.com/office/drawing/2014/main" val="20004"/>
                    </a:ext>
                  </a:extLst>
                </a:gridCol>
                <a:gridCol w="1288472">
                  <a:extLst>
                    <a:ext uri="{9D8B030D-6E8A-4147-A177-3AD203B41FA5}">
                      <a16:colId xmlns:a16="http://schemas.microsoft.com/office/drawing/2014/main" val="20005"/>
                    </a:ext>
                  </a:extLst>
                </a:gridCol>
                <a:gridCol w="1260764">
                  <a:extLst>
                    <a:ext uri="{9D8B030D-6E8A-4147-A177-3AD203B41FA5}">
                      <a16:colId xmlns:a16="http://schemas.microsoft.com/office/drawing/2014/main" val="20006"/>
                    </a:ext>
                  </a:extLst>
                </a:gridCol>
              </a:tblGrid>
              <a:tr h="0">
                <a:tc rowSpan="2">
                  <a:txBody>
                    <a:bodyPr/>
                    <a:lstStyle/>
                    <a:p>
                      <a:pPr algn="ctr">
                        <a:lnSpc>
                          <a:spcPct val="115000"/>
                        </a:lnSpc>
                        <a:spcAft>
                          <a:spcPts val="0"/>
                        </a:spcAft>
                      </a:pPr>
                      <a:endParaRPr lang="ru-RU" sz="1400" dirty="0">
                        <a:latin typeface="Calibri"/>
                        <a:ea typeface="Calibri"/>
                        <a:cs typeface="Times New Roman"/>
                      </a:endParaRPr>
                    </a:p>
                    <a:p>
                      <a:pPr algn="ctr">
                        <a:lnSpc>
                          <a:spcPct val="115000"/>
                        </a:lnSpc>
                        <a:spcAft>
                          <a:spcPts val="0"/>
                        </a:spcAft>
                      </a:pPr>
                      <a:r>
                        <a:rPr lang="en-US" sz="1800" b="1" dirty="0">
                          <a:latin typeface="HelveticaNeue-BoldCond"/>
                          <a:ea typeface="Calibri"/>
                          <a:cs typeface="HelveticaNeue-BoldCond"/>
                        </a:rPr>
                        <a:t>##</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rowSpan="2">
                  <a:txBody>
                    <a:bodyPr/>
                    <a:lstStyle/>
                    <a:p>
                      <a:pPr algn="ctr">
                        <a:lnSpc>
                          <a:spcPct val="115000"/>
                        </a:lnSpc>
                        <a:spcAft>
                          <a:spcPts val="0"/>
                        </a:spcAft>
                      </a:pPr>
                      <a:endParaRPr lang="ru-RU" sz="1400" dirty="0">
                        <a:latin typeface="Calibri"/>
                        <a:ea typeface="Calibri"/>
                        <a:cs typeface="Times New Roman"/>
                      </a:endParaRPr>
                    </a:p>
                    <a:p>
                      <a:pPr algn="ctr">
                        <a:lnSpc>
                          <a:spcPct val="115000"/>
                        </a:lnSpc>
                        <a:spcAft>
                          <a:spcPts val="0"/>
                        </a:spcAft>
                      </a:pPr>
                      <a:r>
                        <a:rPr lang="en-US" sz="1800" b="1" dirty="0">
                          <a:latin typeface="HelveticaNeue-BoldCond"/>
                          <a:ea typeface="Calibri"/>
                          <a:cs typeface="HelveticaNeue-BoldCond"/>
                        </a:rPr>
                        <a:t>KNOWLEDGE AREAS OR PM POCESSES</a:t>
                      </a:r>
                      <a:endParaRPr lang="ru-RU" sz="18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5">
                  <a:txBody>
                    <a:bodyPr/>
                    <a:lstStyle/>
                    <a:p>
                      <a:pPr algn="ctr">
                        <a:lnSpc>
                          <a:spcPct val="115000"/>
                        </a:lnSpc>
                        <a:spcAft>
                          <a:spcPts val="0"/>
                        </a:spcAft>
                      </a:pPr>
                      <a:r>
                        <a:rPr lang="en-US" sz="2000" b="1" dirty="0">
                          <a:latin typeface="HelveticaNeue-BoldCond"/>
                          <a:ea typeface="Calibri"/>
                          <a:cs typeface="HelveticaNeue-BoldCond"/>
                        </a:rPr>
                        <a:t>PROJECT MANAGEMENT PROCESS GROUPS</a:t>
                      </a:r>
                      <a:endParaRPr lang="ru-RU" sz="20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4228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600" b="1" dirty="0">
                          <a:latin typeface="HelveticaNeue-BoldCond"/>
                          <a:ea typeface="Calibri"/>
                          <a:cs typeface="HelveticaNeue-BoldCond"/>
                        </a:rPr>
                        <a:t>Initiating Process Group</a:t>
                      </a:r>
                      <a:endParaRPr lang="ru-RU" sz="16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600" b="1" dirty="0">
                          <a:latin typeface="HelveticaNeue-BoldCond"/>
                          <a:ea typeface="Calibri"/>
                          <a:cs typeface="HelveticaNeue-BoldCond"/>
                        </a:rPr>
                        <a:t>Planning Process Group</a:t>
                      </a:r>
                      <a:endParaRPr lang="ru-RU" sz="16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600" b="1" dirty="0">
                          <a:latin typeface="HelveticaNeue-BoldCond"/>
                          <a:ea typeface="Calibri"/>
                          <a:cs typeface="HelveticaNeue-BoldCond"/>
                        </a:rPr>
                        <a:t>Executing Process Group</a:t>
                      </a:r>
                      <a:endParaRPr lang="ru-RU" sz="16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600" b="1" dirty="0">
                          <a:latin typeface="HelveticaNeue-BoldCond"/>
                          <a:ea typeface="Calibri"/>
                          <a:cs typeface="HelveticaNeue-BoldCond"/>
                        </a:rPr>
                        <a:t>Monitoring and Controlling Process Group</a:t>
                      </a:r>
                      <a:endParaRPr lang="ru-RU" sz="16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600" b="1" dirty="0">
                          <a:latin typeface="HelveticaNeue-BoldCond"/>
                          <a:ea typeface="Calibri"/>
                          <a:cs typeface="HelveticaNeue-BoldCond"/>
                        </a:rPr>
                        <a:t>Closing Process Group</a:t>
                      </a:r>
                      <a:endParaRPr lang="ru-RU" sz="1600" dirty="0">
                        <a:latin typeface="Calibri"/>
                        <a:ea typeface="Calibri"/>
                        <a:cs typeface="Times New Roman"/>
                      </a:endParaRPr>
                    </a:p>
                  </a:txBody>
                  <a:tcPr marL="20606" marR="20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2563</TotalTime>
  <Words>3466</Words>
  <Application>Microsoft Office PowerPoint</Application>
  <PresentationFormat>Widescreen</PresentationFormat>
  <Paragraphs>405</Paragraphs>
  <Slides>105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105</vt:i4>
      </vt:variant>
    </vt:vector>
  </HeadingPairs>
  <TitlesOfParts>
    <vt:vector size="115" baseType="lpstr">
      <vt:lpstr>Aharoni</vt:lpstr>
      <vt:lpstr>Arial</vt:lpstr>
      <vt:lpstr>Calibri</vt:lpstr>
      <vt:lpstr>Calibri Light</vt:lpstr>
      <vt:lpstr>HelveticaNeue-BoldCond</vt:lpstr>
      <vt:lpstr>HelveticaNeue-Condensed</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Textbook &amp; Materials</vt:lpstr>
      <vt:lpstr>Course Structure</vt:lpstr>
      <vt:lpstr>Students Learning Outcomes </vt:lpstr>
      <vt:lpstr>How Students will meet the Objectives ? Course Methodology</vt:lpstr>
      <vt:lpstr>Assessment Policy</vt:lpstr>
      <vt:lpstr>Scale applied for Test Assessment</vt:lpstr>
      <vt:lpstr>Course Policies</vt:lpstr>
      <vt:lpstr>1. Attend Class</vt:lpstr>
      <vt:lpstr>2. E-mail contact with Instructor </vt:lpstr>
      <vt:lpstr>A. Template for e-mail to Professor</vt:lpstr>
      <vt:lpstr>B. Template for e-mail to Professor</vt:lpstr>
      <vt:lpstr>C. Template for e-mail to Professor</vt:lpstr>
      <vt:lpstr>3. Electronic devices </vt:lpstr>
      <vt:lpstr>3. Electronic devices – Cont’ed </vt:lpstr>
      <vt:lpstr>4. Food and drinks   </vt:lpstr>
      <vt:lpstr>5.Punctuality and Attendance</vt:lpstr>
      <vt:lpstr>5. Talking</vt:lpstr>
      <vt:lpstr>6. Academic Honesty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Irina Vanyan</dc:creator>
  <cp:lastModifiedBy>Irina Vanyan</cp:lastModifiedBy>
  <cp:revision>119</cp:revision>
  <dcterms:created xsi:type="dcterms:W3CDTF">2017-08-25T06:53:20Z</dcterms:created>
  <dcterms:modified xsi:type="dcterms:W3CDTF">2022-05-13T10:34:45Z</dcterms:modified>
</cp:coreProperties>
</file>