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8" r:id="rId5"/>
    <p:sldId id="293" r:id="rId6"/>
    <p:sldId id="260" r:id="rId7"/>
    <p:sldId id="261" r:id="rId8"/>
    <p:sldId id="262" r:id="rId9"/>
    <p:sldId id="289" r:id="rId10"/>
    <p:sldId id="267" r:id="rId11"/>
    <p:sldId id="291" r:id="rId12"/>
    <p:sldId id="264" r:id="rId13"/>
    <p:sldId id="265" r:id="rId14"/>
    <p:sldId id="290" r:id="rId15"/>
    <p:sldId id="298" r:id="rId16"/>
    <p:sldId id="299" r:id="rId17"/>
    <p:sldId id="301" r:id="rId18"/>
    <p:sldId id="292" r:id="rId19"/>
    <p:sldId id="296" r:id="rId20"/>
    <p:sldId id="294" r:id="rId21"/>
    <p:sldId id="295" r:id="rId22"/>
    <p:sldId id="297" r:id="rId23"/>
    <p:sldId id="300" r:id="rId24"/>
    <p:sldId id="303" r:id="rId25"/>
    <p:sldId id="302" r:id="rId26"/>
    <p:sldId id="304" r:id="rId27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DC0F63-EFCD-428F-A0A3-ED7ADF4790C6}" v="1" dt="2021-03-17T04:04:53.02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14" y="1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032b41bba8bf028ed15134bf663383b6eb44a6610b6db25ac247c956960fed6c::" providerId="AD" clId="Web-{F4DC0F63-EFCD-428F-A0A3-ED7ADF4790C6}"/>
    <pc:docChg chg="modSld">
      <pc:chgData name="Guest User" userId="S::urn:spo:anon#032b41bba8bf028ed15134bf663383b6eb44a6610b6db25ac247c956960fed6c::" providerId="AD" clId="Web-{F4DC0F63-EFCD-428F-A0A3-ED7ADF4790C6}" dt="2021-03-17T04:04:53.020" v="0" actId="1076"/>
      <pc:docMkLst>
        <pc:docMk/>
      </pc:docMkLst>
      <pc:sldChg chg="modSp">
        <pc:chgData name="Guest User" userId="S::urn:spo:anon#032b41bba8bf028ed15134bf663383b6eb44a6610b6db25ac247c956960fed6c::" providerId="AD" clId="Web-{F4DC0F63-EFCD-428F-A0A3-ED7ADF4790C6}" dt="2021-03-17T04:04:53.020" v="0" actId="1076"/>
        <pc:sldMkLst>
          <pc:docMk/>
          <pc:sldMk cId="0" sldId="258"/>
        </pc:sldMkLst>
        <pc:spChg chg="mod">
          <ac:chgData name="Guest User" userId="S::urn:spo:anon#032b41bba8bf028ed15134bf663383b6eb44a6610b6db25ac247c956960fed6c::" providerId="AD" clId="Web-{F4DC0F63-EFCD-428F-A0A3-ED7ADF4790C6}" dt="2021-03-17T04:04:53.020" v="0" actId="1076"/>
          <ac:spMkLst>
            <pc:docMk/>
            <pc:sldMk cId="0" sldId="258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852927" y="725423"/>
            <a:ext cx="6342887" cy="5288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095244" y="327659"/>
            <a:ext cx="6101080" cy="2415540"/>
          </a:xfrm>
          <a:custGeom>
            <a:avLst/>
            <a:gdLst/>
            <a:ahLst/>
            <a:cxnLst/>
            <a:rect l="l" t="t" r="r" b="b"/>
            <a:pathLst>
              <a:path w="6101080" h="2415540">
                <a:moveTo>
                  <a:pt x="0" y="2415540"/>
                </a:moveTo>
                <a:lnTo>
                  <a:pt x="6100572" y="2415540"/>
                </a:lnTo>
                <a:lnTo>
                  <a:pt x="6100572" y="0"/>
                </a:lnTo>
                <a:lnTo>
                  <a:pt x="0" y="0"/>
                </a:lnTo>
                <a:lnTo>
                  <a:pt x="0" y="241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194560" y="633983"/>
            <a:ext cx="4861560" cy="1997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26866" y="316102"/>
            <a:ext cx="4938267" cy="2693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662425" y="348274"/>
            <a:ext cx="2275559" cy="87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1315" y="386584"/>
            <a:ext cx="12021491" cy="6188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3917" y="543309"/>
            <a:ext cx="4832985" cy="0"/>
          </a:xfrm>
          <a:custGeom>
            <a:avLst/>
            <a:gdLst/>
            <a:ahLst/>
            <a:cxnLst/>
            <a:rect l="l" t="t" r="r" b="b"/>
            <a:pathLst>
              <a:path w="4832985">
                <a:moveTo>
                  <a:pt x="0" y="0"/>
                </a:moveTo>
                <a:lnTo>
                  <a:pt x="4832953" y="0"/>
                </a:lnTo>
              </a:path>
            </a:pathLst>
          </a:custGeom>
          <a:ln w="31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531607" y="546792"/>
            <a:ext cx="3402965" cy="0"/>
          </a:xfrm>
          <a:custGeom>
            <a:avLst/>
            <a:gdLst/>
            <a:ahLst/>
            <a:cxnLst/>
            <a:rect l="l" t="t" r="r" b="b"/>
            <a:pathLst>
              <a:path w="3402965">
                <a:moveTo>
                  <a:pt x="0" y="0"/>
                </a:moveTo>
                <a:lnTo>
                  <a:pt x="3402899" y="0"/>
                </a:lnTo>
              </a:path>
            </a:pathLst>
          </a:custGeom>
          <a:ln w="59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8273" y="825412"/>
            <a:ext cx="2773680" cy="0"/>
          </a:xfrm>
          <a:custGeom>
            <a:avLst/>
            <a:gdLst/>
            <a:ahLst/>
            <a:cxnLst/>
            <a:rect l="l" t="t" r="r" b="b"/>
            <a:pathLst>
              <a:path w="2773680">
                <a:moveTo>
                  <a:pt x="0" y="0"/>
                </a:moveTo>
                <a:lnTo>
                  <a:pt x="2773120" y="0"/>
                </a:lnTo>
              </a:path>
            </a:pathLst>
          </a:custGeom>
          <a:ln w="417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4821" y="6578917"/>
            <a:ext cx="768985" cy="0"/>
          </a:xfrm>
          <a:custGeom>
            <a:avLst/>
            <a:gdLst/>
            <a:ahLst/>
            <a:cxnLst/>
            <a:rect l="l" t="t" r="r" b="b"/>
            <a:pathLst>
              <a:path w="768985">
                <a:moveTo>
                  <a:pt x="0" y="0"/>
                </a:moveTo>
                <a:lnTo>
                  <a:pt x="768958" y="0"/>
                </a:lnTo>
              </a:path>
            </a:pathLst>
          </a:custGeom>
          <a:ln w="104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828282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828282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4544"/>
            <a:ext cx="12192000" cy="6508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56782" y="6166930"/>
            <a:ext cx="730885" cy="177165"/>
          </a:xfrm>
          <a:custGeom>
            <a:avLst/>
            <a:gdLst/>
            <a:ahLst/>
            <a:cxnLst/>
            <a:rect l="l" t="t" r="r" b="b"/>
            <a:pathLst>
              <a:path w="730884" h="177164">
                <a:moveTo>
                  <a:pt x="0" y="0"/>
                </a:moveTo>
                <a:lnTo>
                  <a:pt x="730395" y="0"/>
                </a:lnTo>
                <a:lnTo>
                  <a:pt x="730395" y="176771"/>
                </a:lnTo>
                <a:lnTo>
                  <a:pt x="0" y="17677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828282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53" y="381527"/>
            <a:ext cx="2174240" cy="60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828282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ermont-fd.archi.fr/" TargetMode="External"/><Relationship Id="rId3" Type="http://schemas.openxmlformats.org/officeDocument/2006/relationships/hyperlink" Target="https://www.iacobusplus.udc.es/category/iacobus2018/stadtlagerhaus-regensburg/" TargetMode="External"/><Relationship Id="rId7" Type="http://schemas.openxmlformats.org/officeDocument/2006/relationships/hyperlink" Target="https://www.iacobusplus.udc.es/category/iacobus2020/san-lazzaro-degli-armeni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etsa.udc.es/web/" TargetMode="External"/><Relationship Id="rId5" Type="http://schemas.openxmlformats.org/officeDocument/2006/relationships/hyperlink" Target="https://www.iacobusplus.udc.es/category/iacobus2019/colegiata-sta-maria-la-real-do-sar" TargetMode="External"/><Relationship Id="rId4" Type="http://schemas.openxmlformats.org/officeDocument/2006/relationships/hyperlink" Target="https://www.oth-regensburg.de/en/faculties/architecture.html" TargetMode="External"/><Relationship Id="rId9" Type="http://schemas.openxmlformats.org/officeDocument/2006/relationships/hyperlink" Target="https://nuaca.am/?lang=en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5759" y="2990088"/>
            <a:ext cx="3642359" cy="87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05159" y="3592067"/>
            <a:ext cx="654050" cy="273050"/>
          </a:xfrm>
          <a:custGeom>
            <a:avLst/>
            <a:gdLst/>
            <a:ahLst/>
            <a:cxnLst/>
            <a:rect l="l" t="t" r="r" b="b"/>
            <a:pathLst>
              <a:path w="654050" h="273050">
                <a:moveTo>
                  <a:pt x="0" y="272796"/>
                </a:moveTo>
                <a:lnTo>
                  <a:pt x="653796" y="272796"/>
                </a:lnTo>
                <a:lnTo>
                  <a:pt x="653796" y="0"/>
                </a:lnTo>
                <a:lnTo>
                  <a:pt x="0" y="0"/>
                </a:lnTo>
                <a:lnTo>
                  <a:pt x="0" y="2727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841863" y="3522929"/>
            <a:ext cx="5924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0000"/>
                </a:solidFill>
                <a:latin typeface="Century Gothic"/>
                <a:cs typeface="Century Gothic"/>
              </a:rPr>
              <a:t>202</a:t>
            </a:r>
            <a:r>
              <a:rPr lang="es-ES" sz="2000" dirty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sz="2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09328" cy="6858000"/>
          </a:xfrm>
          <a:prstGeom prst="rect">
            <a:avLst/>
          </a:prstGeom>
        </p:spPr>
      </p:pic>
      <p:sp>
        <p:nvSpPr>
          <p:cNvPr id="6" name="Forma libre 5"/>
          <p:cNvSpPr/>
          <p:nvPr/>
        </p:nvSpPr>
        <p:spPr>
          <a:xfrm>
            <a:off x="5538404" y="5564406"/>
            <a:ext cx="706385" cy="559040"/>
          </a:xfrm>
          <a:custGeom>
            <a:avLst/>
            <a:gdLst>
              <a:gd name="connsiteX0" fmla="*/ 0 w 706385"/>
              <a:gd name="connsiteY0" fmla="*/ 238350 h 559040"/>
              <a:gd name="connsiteX1" fmla="*/ 251351 w 706385"/>
              <a:gd name="connsiteY1" fmla="*/ 559040 h 559040"/>
              <a:gd name="connsiteX2" fmla="*/ 706385 w 706385"/>
              <a:gd name="connsiteY2" fmla="*/ 385694 h 559040"/>
              <a:gd name="connsiteX3" fmla="*/ 455033 w 706385"/>
              <a:gd name="connsiteY3" fmla="*/ 0 h 559040"/>
              <a:gd name="connsiteX4" fmla="*/ 0 w 706385"/>
              <a:gd name="connsiteY4" fmla="*/ 238350 h 55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385" h="559040">
                <a:moveTo>
                  <a:pt x="0" y="238350"/>
                </a:moveTo>
                <a:lnTo>
                  <a:pt x="251351" y="559040"/>
                </a:lnTo>
                <a:lnTo>
                  <a:pt x="706385" y="385694"/>
                </a:lnTo>
                <a:lnTo>
                  <a:pt x="455033" y="0"/>
                </a:lnTo>
                <a:lnTo>
                  <a:pt x="0" y="2383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15" r="2765"/>
          <a:stretch/>
        </p:blipFill>
        <p:spPr>
          <a:xfrm>
            <a:off x="0" y="-16933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34600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85737"/>
            <a:ext cx="9667875" cy="6486525"/>
          </a:xfrm>
          <a:prstGeom prst="rect">
            <a:avLst/>
          </a:prstGeom>
        </p:spPr>
      </p:pic>
      <p:sp>
        <p:nvSpPr>
          <p:cNvPr id="6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8772525" cy="6524625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1935956"/>
            <a:ext cx="6562725" cy="492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11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9208"/>
            <a:ext cx="12192000" cy="30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4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733"/>
            <a:ext cx="12192000" cy="686873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65742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2" y="-24063"/>
            <a:ext cx="12057588" cy="69578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982200" y="152400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899773" y="487426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4073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35945"/>
            <a:ext cx="6696075" cy="50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1627367"/>
            <a:ext cx="12182475" cy="51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81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5759" y="2990088"/>
            <a:ext cx="3642359" cy="87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05159" y="3592067"/>
            <a:ext cx="654050" cy="273050"/>
          </a:xfrm>
          <a:custGeom>
            <a:avLst/>
            <a:gdLst/>
            <a:ahLst/>
            <a:cxnLst/>
            <a:rect l="l" t="t" r="r" b="b"/>
            <a:pathLst>
              <a:path w="654050" h="273050">
                <a:moveTo>
                  <a:pt x="0" y="272796"/>
                </a:moveTo>
                <a:lnTo>
                  <a:pt x="653796" y="272796"/>
                </a:lnTo>
                <a:lnTo>
                  <a:pt x="653796" y="0"/>
                </a:lnTo>
                <a:lnTo>
                  <a:pt x="0" y="0"/>
                </a:lnTo>
                <a:lnTo>
                  <a:pt x="0" y="2727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841863" y="3522929"/>
            <a:ext cx="5924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entury Gothic"/>
                <a:cs typeface="Century Gothic"/>
              </a:rPr>
              <a:t>202</a:t>
            </a:r>
            <a:r>
              <a:rPr lang="es-ES" sz="2000" dirty="0">
                <a:latin typeface="Century Gothic"/>
                <a:cs typeface="Century Gothic"/>
              </a:rPr>
              <a:t>1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00910" y="3043173"/>
            <a:ext cx="2576830" cy="39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40" dirty="0">
                <a:latin typeface="Lucida Sans"/>
                <a:cs typeface="Lucida Sans"/>
              </a:rPr>
              <a:t>DOCENTES TALLER IACOBUS</a:t>
            </a:r>
            <a:r>
              <a:rPr sz="1200" b="1" spc="40" dirty="0">
                <a:solidFill>
                  <a:srgbClr val="C00000"/>
                </a:solidFill>
                <a:latin typeface="Lucida Sans"/>
                <a:cs typeface="Lucida Sans"/>
              </a:rPr>
              <a:t>+ </a:t>
            </a:r>
            <a:r>
              <a:rPr sz="800" b="1" dirty="0">
                <a:solidFill>
                  <a:srgbClr val="C00000"/>
                </a:solidFill>
                <a:latin typeface="Lucida Sans"/>
                <a:cs typeface="Lucida Sans"/>
              </a:rPr>
              <a:t>/</a:t>
            </a:r>
            <a:r>
              <a:rPr sz="800" b="1" spc="70" dirty="0">
                <a:solidFill>
                  <a:srgbClr val="C00000"/>
                </a:solidFill>
                <a:latin typeface="Lucida Sans"/>
                <a:cs typeface="Lucida Sans"/>
              </a:rPr>
              <a:t> </a:t>
            </a:r>
            <a:r>
              <a:rPr sz="800" b="1" spc="35" dirty="0">
                <a:latin typeface="Lucida Sans"/>
                <a:cs typeface="Lucida Sans"/>
              </a:rPr>
              <a:t>ETSAC</a:t>
            </a:r>
            <a:endParaRPr sz="800" dirty="0">
              <a:latin typeface="Lucida Sans"/>
              <a:cs typeface="Lucida Sans"/>
            </a:endParaRPr>
          </a:p>
          <a:p>
            <a:pPr marL="878205">
              <a:lnSpc>
                <a:spcPct val="100000"/>
              </a:lnSpc>
              <a:spcBef>
                <a:spcPts val="620"/>
              </a:spcBef>
            </a:pPr>
            <a:r>
              <a:rPr sz="700" b="1" spc="35" dirty="0">
                <a:latin typeface="Lucida Sans"/>
                <a:cs typeface="Lucida Sans"/>
              </a:rPr>
              <a:t>CRISTÓBAL </a:t>
            </a:r>
            <a:r>
              <a:rPr sz="700" b="1" spc="30" dirty="0">
                <a:latin typeface="Lucida Sans"/>
                <a:cs typeface="Lucida Sans"/>
              </a:rPr>
              <a:t>CRESPO </a:t>
            </a: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5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PROYECTOS</a:t>
            </a:r>
            <a:endParaRPr sz="700" dirty="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66797" y="3479038"/>
            <a:ext cx="915035" cy="11658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25" dirty="0">
                <a:latin typeface="Lucida Sans"/>
                <a:cs typeface="Lucida Sans"/>
              </a:rPr>
              <a:t>JUAN</a:t>
            </a:r>
            <a:r>
              <a:rPr sz="700" b="1" spc="105" dirty="0">
                <a:latin typeface="Lucida Sans"/>
                <a:cs typeface="Lucida Sans"/>
              </a:rPr>
              <a:t> </a:t>
            </a:r>
            <a:r>
              <a:rPr sz="700" b="1" spc="30" dirty="0">
                <a:latin typeface="Lucida Sans"/>
                <a:cs typeface="Lucida Sans"/>
              </a:rPr>
              <a:t>PRIETO</a:t>
            </a:r>
            <a:endParaRPr sz="700" dirty="0">
              <a:latin typeface="Lucida Sans"/>
              <a:cs typeface="Lucida Sans"/>
            </a:endParaRPr>
          </a:p>
          <a:p>
            <a:pPr marL="12700" marR="5715">
              <a:lnSpc>
                <a:spcPct val="162900"/>
              </a:lnSpc>
            </a:pPr>
            <a:r>
              <a:rPr lang="es-ES" sz="700" b="1" spc="30" dirty="0">
                <a:latin typeface="Lucida Sans"/>
                <a:cs typeface="Lucida Sans"/>
              </a:rPr>
              <a:t>ANTONIO RAYA</a:t>
            </a:r>
          </a:p>
          <a:p>
            <a:pPr marL="12700" marR="5715">
              <a:lnSpc>
                <a:spcPct val="162900"/>
              </a:lnSpc>
            </a:pPr>
            <a:r>
              <a:rPr sz="700" b="1" spc="35" dirty="0">
                <a:latin typeface="Lucida Sans"/>
                <a:cs typeface="Lucida Sans"/>
              </a:rPr>
              <a:t>ENRIQUE ANTELO  ÁNGELES </a:t>
            </a:r>
            <a:r>
              <a:rPr sz="700" b="1" spc="30" dirty="0">
                <a:latin typeface="Lucida Sans"/>
                <a:cs typeface="Lucida Sans"/>
              </a:rPr>
              <a:t>SANTOS  PEPE</a:t>
            </a:r>
            <a:r>
              <a:rPr sz="700" b="1" spc="95" dirty="0">
                <a:latin typeface="Lucida Sans"/>
                <a:cs typeface="Lucida Sans"/>
              </a:rPr>
              <a:t> </a:t>
            </a:r>
            <a:r>
              <a:rPr sz="700" b="1" spc="35" dirty="0">
                <a:latin typeface="Lucida Sans"/>
                <a:cs typeface="Lucida Sans"/>
              </a:rPr>
              <a:t>VÁZQUEZ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700" b="1" spc="35" dirty="0">
                <a:latin typeface="Lucida Sans"/>
                <a:cs typeface="Lucida Sans"/>
              </a:rPr>
              <a:t>JESÚS</a:t>
            </a:r>
            <a:r>
              <a:rPr sz="700" b="1" spc="70" dirty="0">
                <a:latin typeface="Lucida Sans"/>
                <a:cs typeface="Lucida Sans"/>
              </a:rPr>
              <a:t> </a:t>
            </a:r>
            <a:r>
              <a:rPr sz="700" b="1" spc="30" dirty="0">
                <a:latin typeface="Lucida Sans"/>
                <a:cs typeface="Lucida Sans"/>
              </a:rPr>
              <a:t>CONDE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700" b="1" spc="35" dirty="0">
                <a:latin typeface="Lucida Sans"/>
                <a:cs typeface="Lucida Sans"/>
              </a:rPr>
              <a:t>ENRIQUE</a:t>
            </a:r>
            <a:r>
              <a:rPr sz="700" b="1" spc="85" dirty="0">
                <a:latin typeface="Lucida Sans"/>
                <a:cs typeface="Lucida Sans"/>
              </a:rPr>
              <a:t> </a:t>
            </a:r>
            <a:r>
              <a:rPr sz="700" b="1" spc="30" dirty="0">
                <a:latin typeface="Lucida Sans"/>
                <a:cs typeface="Lucida Sans"/>
              </a:rPr>
              <a:t>BLANCO</a:t>
            </a:r>
            <a:endParaRPr sz="700" dirty="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09213" y="3479038"/>
            <a:ext cx="882650" cy="1172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9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PROYECTOS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6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CONSTRUCCIÓN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6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CONSTRUCCIÓN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6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CONSTRUCCIÓN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9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ESTRUCTURAS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9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URBANISMO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75" dirty="0">
                <a:latin typeface="Lucida Sans"/>
                <a:cs typeface="Lucida Sans"/>
              </a:rPr>
              <a:t> </a:t>
            </a:r>
            <a:r>
              <a:rPr sz="700" spc="45" dirty="0">
                <a:latin typeface="Lucida Sans"/>
                <a:cs typeface="Lucida Sans"/>
              </a:rPr>
              <a:t>COMPOSICIÓN</a:t>
            </a:r>
            <a:endParaRPr sz="700" dirty="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0910" y="4877180"/>
            <a:ext cx="3996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40" dirty="0">
                <a:latin typeface="Lucida Sans"/>
                <a:cs typeface="Lucida Sans"/>
              </a:rPr>
              <a:t>DOCENTES </a:t>
            </a:r>
            <a:r>
              <a:rPr sz="800" b="1" spc="35" dirty="0">
                <a:latin typeface="Lucida Sans"/>
                <a:cs typeface="Lucida Sans"/>
              </a:rPr>
              <a:t>WORKSHOP </a:t>
            </a:r>
            <a:r>
              <a:rPr sz="800" b="1" spc="40" dirty="0">
                <a:latin typeface="Lucida Sans"/>
                <a:cs typeface="Lucida Sans"/>
              </a:rPr>
              <a:t>IACOBUS</a:t>
            </a:r>
            <a:r>
              <a:rPr sz="1200" b="1" spc="40" dirty="0">
                <a:solidFill>
                  <a:srgbClr val="C00000"/>
                </a:solidFill>
                <a:latin typeface="Lucida Sans"/>
                <a:cs typeface="Lucida Sans"/>
              </a:rPr>
              <a:t>+ </a:t>
            </a:r>
            <a:r>
              <a:rPr sz="800" b="1" dirty="0">
                <a:solidFill>
                  <a:srgbClr val="C00000"/>
                </a:solidFill>
                <a:latin typeface="Lucida Sans"/>
                <a:cs typeface="Lucida Sans"/>
              </a:rPr>
              <a:t>/ </a:t>
            </a:r>
            <a:r>
              <a:rPr sz="800" b="1" spc="35" dirty="0">
                <a:latin typeface="Lucida Sans"/>
                <a:cs typeface="Lucida Sans"/>
              </a:rPr>
              <a:t>ETSAC </a:t>
            </a:r>
            <a:r>
              <a:rPr sz="800" b="1" dirty="0">
                <a:latin typeface="Lucida Sans"/>
                <a:cs typeface="Lucida Sans"/>
              </a:rPr>
              <a:t>/ </a:t>
            </a:r>
            <a:r>
              <a:rPr sz="800" b="1" spc="40" dirty="0">
                <a:latin typeface="Lucida Sans"/>
                <a:cs typeface="Lucida Sans"/>
              </a:rPr>
              <a:t>ENSACF </a:t>
            </a:r>
            <a:r>
              <a:rPr sz="800" b="1" dirty="0">
                <a:latin typeface="Lucida Sans"/>
                <a:cs typeface="Lucida Sans"/>
              </a:rPr>
              <a:t>/ </a:t>
            </a:r>
            <a:r>
              <a:rPr sz="800" b="1" spc="30" dirty="0">
                <a:latin typeface="Lucida Sans"/>
                <a:cs typeface="Lucida Sans"/>
              </a:rPr>
              <a:t>OTH </a:t>
            </a:r>
            <a:r>
              <a:rPr sz="800" b="1" dirty="0">
                <a:latin typeface="Lucida Sans"/>
                <a:cs typeface="Lucida Sans"/>
              </a:rPr>
              <a:t>/</a:t>
            </a:r>
            <a:r>
              <a:rPr sz="800" b="1" spc="100" dirty="0">
                <a:latin typeface="Lucida Sans"/>
                <a:cs typeface="Lucida Sans"/>
              </a:rPr>
              <a:t> </a:t>
            </a:r>
            <a:r>
              <a:rPr sz="800" b="1" spc="40" dirty="0">
                <a:latin typeface="Lucida Sans"/>
                <a:cs typeface="Lucida Sans"/>
              </a:rPr>
              <a:t>NUACA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66797" y="5139308"/>
            <a:ext cx="1017269" cy="4667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35" dirty="0">
                <a:latin typeface="Lucida Sans"/>
                <a:cs typeface="Lucida Sans"/>
              </a:rPr>
              <a:t>FELIPE</a:t>
            </a:r>
            <a:r>
              <a:rPr sz="700" b="1" spc="125" dirty="0">
                <a:latin typeface="Lucida Sans"/>
                <a:cs typeface="Lucida Sans"/>
              </a:rPr>
              <a:t> </a:t>
            </a:r>
            <a:r>
              <a:rPr sz="700" b="1" spc="30" dirty="0">
                <a:latin typeface="Lucida Sans"/>
                <a:cs typeface="Lucida Sans"/>
              </a:rPr>
              <a:t>PEÑA</a:t>
            </a:r>
            <a:endParaRPr sz="700" dirty="0">
              <a:latin typeface="Lucida Sans"/>
              <a:cs typeface="Lucida Sans"/>
            </a:endParaRPr>
          </a:p>
          <a:p>
            <a:pPr marL="12700" marR="5080">
              <a:lnSpc>
                <a:spcPct val="161400"/>
              </a:lnSpc>
              <a:spcBef>
                <a:spcPts val="10"/>
              </a:spcBef>
            </a:pPr>
            <a:r>
              <a:rPr sz="700" b="1" spc="35" dirty="0">
                <a:latin typeface="Lucida Sans"/>
                <a:cs typeface="Lucida Sans"/>
              </a:rPr>
              <a:t>CRISTÓBAL </a:t>
            </a:r>
            <a:r>
              <a:rPr sz="700" b="1" spc="30" dirty="0">
                <a:latin typeface="Lucida Sans"/>
                <a:cs typeface="Lucida Sans"/>
              </a:rPr>
              <a:t>CRESPO  </a:t>
            </a:r>
            <a:r>
              <a:rPr sz="700" b="1" spc="25" dirty="0">
                <a:latin typeface="Lucida Sans"/>
                <a:cs typeface="Lucida Sans"/>
              </a:rPr>
              <a:t>JUAN</a:t>
            </a:r>
            <a:r>
              <a:rPr sz="700" b="1" spc="110" dirty="0">
                <a:latin typeface="Lucida Sans"/>
                <a:cs typeface="Lucida Sans"/>
              </a:rPr>
              <a:t> </a:t>
            </a:r>
            <a:r>
              <a:rPr sz="700" b="1" spc="30" dirty="0">
                <a:latin typeface="Lucida Sans"/>
                <a:cs typeface="Lucida Sans"/>
              </a:rPr>
              <a:t>PRIETO</a:t>
            </a:r>
            <a:endParaRPr sz="700" dirty="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8022" y="5139308"/>
            <a:ext cx="511809" cy="635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75" dirty="0">
                <a:latin typeface="Lucida Sans"/>
                <a:cs typeface="Lucida Sans"/>
              </a:rPr>
              <a:t> </a:t>
            </a:r>
            <a:r>
              <a:rPr lang="es-ES" sz="700" spc="40" dirty="0">
                <a:latin typeface="Lucida Sans"/>
                <a:cs typeface="Lucida Sans"/>
              </a:rPr>
              <a:t>ENSACF</a:t>
            </a:r>
            <a:endParaRPr sz="700" dirty="0">
              <a:latin typeface="Lucida Sans"/>
              <a:cs typeface="Lucida Sans"/>
            </a:endParaRPr>
          </a:p>
          <a:p>
            <a:pPr marL="41275">
              <a:lnSpc>
                <a:spcPct val="100000"/>
              </a:lnSpc>
              <a:spcBef>
                <a:spcPts val="530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1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E</a:t>
            </a:r>
            <a:r>
              <a:rPr lang="es-ES" sz="700" spc="40" dirty="0">
                <a:latin typeface="Lucida Sans"/>
                <a:cs typeface="Lucida Sans"/>
              </a:rPr>
              <a:t>NSACF</a:t>
            </a:r>
            <a:endParaRPr sz="700" dirty="0">
              <a:latin typeface="Lucida Sans"/>
              <a:cs typeface="Lucida Sans"/>
            </a:endParaRPr>
          </a:p>
          <a:p>
            <a:pPr marL="47625">
              <a:lnSpc>
                <a:spcPct val="100000"/>
              </a:lnSpc>
              <a:spcBef>
                <a:spcPts val="515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10" dirty="0">
                <a:latin typeface="Lucida Sans"/>
                <a:cs typeface="Lucida Sans"/>
              </a:rPr>
              <a:t> </a:t>
            </a:r>
            <a:r>
              <a:rPr lang="es-ES" sz="700" spc="40" dirty="0">
                <a:latin typeface="Lucida Sans"/>
                <a:cs typeface="Lucida Sans"/>
              </a:rPr>
              <a:t>ENSACF</a:t>
            </a:r>
            <a:endParaRPr sz="700" dirty="0">
              <a:latin typeface="Lucida Sans"/>
              <a:cs typeface="Lucida Sans"/>
            </a:endParaRPr>
          </a:p>
          <a:p>
            <a:pPr marL="47625">
              <a:lnSpc>
                <a:spcPct val="100000"/>
              </a:lnSpc>
              <a:spcBef>
                <a:spcPts val="525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2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ENSACF</a:t>
            </a:r>
            <a:endParaRPr sz="700" dirty="0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14974" y="5139308"/>
            <a:ext cx="1610360" cy="2917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00" b="1" spc="30" dirty="0">
                <a:latin typeface="Lucida Sans"/>
                <a:cs typeface="Lucida Sans"/>
              </a:rPr>
              <a:t>ANDREAS </a:t>
            </a:r>
            <a:r>
              <a:rPr sz="700" b="1" spc="35" dirty="0">
                <a:latin typeface="Lucida Sans"/>
                <a:cs typeface="Lucida Sans"/>
              </a:rPr>
              <a:t>EMMINGER   </a:t>
            </a: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65" dirty="0">
                <a:latin typeface="Lucida Sans"/>
                <a:cs typeface="Lucida Sans"/>
              </a:rPr>
              <a:t> </a:t>
            </a:r>
            <a:r>
              <a:rPr sz="700" spc="25" dirty="0">
                <a:latin typeface="Lucida Sans"/>
                <a:cs typeface="Lucida Sans"/>
              </a:rPr>
              <a:t>OTH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  <a:tabLst>
                <a:tab pos="1158240" algn="l"/>
              </a:tabLst>
            </a:pPr>
            <a:r>
              <a:rPr lang="es-ES" sz="700" b="1" spc="30" dirty="0">
                <a:latin typeface="Lucida Sans"/>
                <a:cs typeface="Lucida Sans"/>
              </a:rPr>
              <a:t>ERIC FRISCH</a:t>
            </a:r>
            <a:r>
              <a:rPr sz="700" b="1" spc="35" dirty="0">
                <a:latin typeface="Lucida Sans"/>
                <a:cs typeface="Lucida Sans"/>
              </a:rPr>
              <a:t>	</a:t>
            </a: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30" dirty="0">
                <a:latin typeface="Lucida Sans"/>
                <a:cs typeface="Lucida Sans"/>
              </a:rPr>
              <a:t> </a:t>
            </a:r>
            <a:r>
              <a:rPr sz="700" spc="25" dirty="0">
                <a:latin typeface="Lucida Sans"/>
                <a:cs typeface="Lucida Sans"/>
              </a:rPr>
              <a:t>OTH</a:t>
            </a:r>
            <a:endParaRPr sz="700" dirty="0">
              <a:latin typeface="Lucida Sans"/>
              <a:cs typeface="Lucida Sans"/>
            </a:endParaRPr>
          </a:p>
        </p:txBody>
      </p:sp>
      <p:sp>
        <p:nvSpPr>
          <p:cNvPr id="12" name="object 9"/>
          <p:cNvSpPr txBox="1"/>
          <p:nvPr/>
        </p:nvSpPr>
        <p:spPr>
          <a:xfrm>
            <a:off x="4491863" y="5139308"/>
            <a:ext cx="1146937" cy="642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700" b="1" spc="35" dirty="0">
                <a:latin typeface="Lucida Sans"/>
                <a:cs typeface="Lucida Sans"/>
              </a:rPr>
              <a:t>YVON COTTIER</a:t>
            </a:r>
            <a:endParaRPr sz="700" dirty="0">
              <a:latin typeface="Lucida Sans"/>
              <a:cs typeface="Lucida Sans"/>
            </a:endParaRPr>
          </a:p>
          <a:p>
            <a:pPr marL="12700" marR="5080">
              <a:lnSpc>
                <a:spcPct val="161400"/>
              </a:lnSpc>
              <a:spcBef>
                <a:spcPts val="10"/>
              </a:spcBef>
            </a:pPr>
            <a:r>
              <a:rPr lang="es-ES" sz="700" b="1" spc="35" dirty="0">
                <a:latin typeface="Lucida Sans"/>
                <a:cs typeface="Lucida Sans"/>
              </a:rPr>
              <a:t>MATHILDE LAVENU </a:t>
            </a:r>
            <a:r>
              <a:rPr lang="es-ES" sz="700" b="1" spc="25" dirty="0">
                <a:latin typeface="Lucida Sans"/>
                <a:cs typeface="Lucida Sans"/>
              </a:rPr>
              <a:t>LÖIS DE DINECHIN</a:t>
            </a:r>
            <a:endParaRPr sz="700" dirty="0">
              <a:latin typeface="Lucida Sans"/>
              <a:cs typeface="Lucida Sans"/>
            </a:endParaRPr>
          </a:p>
          <a:p>
            <a:pPr marL="12700" marR="166370">
              <a:lnSpc>
                <a:spcPct val="162900"/>
              </a:lnSpc>
            </a:pPr>
            <a:r>
              <a:rPr lang="es-ES" sz="700" b="1" spc="30" dirty="0">
                <a:latin typeface="Lucida Sans"/>
                <a:cs typeface="Lucida Sans"/>
              </a:rPr>
              <a:t>AUDREY CARRARA</a:t>
            </a:r>
            <a:endParaRPr sz="700" dirty="0">
              <a:latin typeface="Lucida Sans"/>
              <a:cs typeface="Lucida Sans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3644265" y="5139308"/>
            <a:ext cx="511809" cy="4635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75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ETSAC</a:t>
            </a:r>
            <a:endParaRPr sz="700" dirty="0">
              <a:latin typeface="Lucida Sans"/>
              <a:cs typeface="Lucida Sans"/>
            </a:endParaRPr>
          </a:p>
          <a:p>
            <a:pPr marL="41275">
              <a:lnSpc>
                <a:spcPct val="100000"/>
              </a:lnSpc>
              <a:spcBef>
                <a:spcPts val="530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1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ETSAC</a:t>
            </a:r>
            <a:endParaRPr sz="700" dirty="0">
              <a:latin typeface="Lucida Sans"/>
              <a:cs typeface="Lucida Sans"/>
            </a:endParaRPr>
          </a:p>
          <a:p>
            <a:pPr marL="47625">
              <a:lnSpc>
                <a:spcPct val="100000"/>
              </a:lnSpc>
              <a:spcBef>
                <a:spcPts val="515"/>
              </a:spcBef>
            </a:pP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10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ETSAC</a:t>
            </a:r>
            <a:endParaRPr sz="700" dirty="0">
              <a:latin typeface="Lucida Sans"/>
              <a:cs typeface="Lucida Sans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8382000" y="5139308"/>
            <a:ext cx="1610360" cy="2917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  <a:tabLst>
                <a:tab pos="1158240" algn="l"/>
              </a:tabLst>
            </a:pPr>
            <a:r>
              <a:rPr lang="es-ES" sz="700" b="1" spc="30" dirty="0">
                <a:latin typeface="Lucida Sans"/>
                <a:cs typeface="Lucida Sans"/>
              </a:rPr>
              <a:t>AREV SAMUELYAN</a:t>
            </a:r>
            <a:r>
              <a:rPr lang="es-ES" sz="700" b="1" spc="35" dirty="0">
                <a:latin typeface="Lucida Sans"/>
                <a:cs typeface="Lucida Sans"/>
              </a:rPr>
              <a:t>     </a:t>
            </a: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30" dirty="0">
                <a:latin typeface="Lucida Sans"/>
                <a:cs typeface="Lucida Sans"/>
              </a:rPr>
              <a:t> </a:t>
            </a:r>
            <a:r>
              <a:rPr lang="es-ES" sz="700" spc="25" dirty="0">
                <a:latin typeface="Lucida Sans"/>
                <a:cs typeface="Lucida Sans"/>
              </a:rPr>
              <a:t>NUACA</a:t>
            </a:r>
            <a:endParaRPr sz="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700" b="1" spc="35" dirty="0">
                <a:latin typeface="Lucida Sans"/>
                <a:cs typeface="Lucida Sans"/>
              </a:rPr>
              <a:t>EMMA HARUTUNYAN </a:t>
            </a:r>
            <a:r>
              <a:rPr sz="700" spc="-5" dirty="0">
                <a:latin typeface="Lucida Sans"/>
                <a:cs typeface="Lucida Sans"/>
              </a:rPr>
              <a:t>/</a:t>
            </a:r>
            <a:r>
              <a:rPr sz="700" spc="5" dirty="0">
                <a:latin typeface="Lucida Sans"/>
                <a:cs typeface="Lucida Sans"/>
              </a:rPr>
              <a:t> </a:t>
            </a:r>
            <a:r>
              <a:rPr sz="700" spc="40" dirty="0">
                <a:latin typeface="Lucida Sans"/>
                <a:cs typeface="Lucida Sans"/>
              </a:rPr>
              <a:t>NUACA</a:t>
            </a:r>
            <a:endParaRPr sz="700" dirty="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3076575" cy="41034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02" y="1447798"/>
            <a:ext cx="3077585" cy="41034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15" y="1447798"/>
            <a:ext cx="3077585" cy="410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22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00363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8262"/>
            <a:ext cx="12192000" cy="41814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447800"/>
            <a:ext cx="2343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95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8839200" cy="45426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1600200"/>
            <a:ext cx="33909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14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25" y="1655943"/>
            <a:ext cx="6936078" cy="52020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49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85950"/>
            <a:ext cx="6629400" cy="49720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24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0" y="2743200"/>
            <a:ext cx="2876108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Muchas gracias</a:t>
            </a:r>
          </a:p>
          <a:p>
            <a:pPr algn="ctr"/>
            <a:r>
              <a:rPr lang="es-ES" sz="2000" dirty="0" err="1">
                <a:solidFill>
                  <a:srgbClr val="000000"/>
                </a:solidFill>
                <a:latin typeface="+mj-lt"/>
              </a:rPr>
              <a:t>Many</a:t>
            </a:r>
            <a:r>
              <a:rPr lang="es-E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+mj-lt"/>
              </a:rPr>
              <a:t>thanks</a:t>
            </a:r>
            <a:endParaRPr lang="es-ES" sz="20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s-ES" sz="2000" dirty="0" err="1">
                <a:solidFill>
                  <a:srgbClr val="000000"/>
                </a:solidFill>
                <a:latin typeface="+mj-lt"/>
              </a:rPr>
              <a:t>Merci</a:t>
            </a:r>
            <a:r>
              <a:rPr lang="es-E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+mj-lt"/>
              </a:rPr>
              <a:t>beaucoup</a:t>
            </a:r>
            <a:endParaRPr lang="es-ES" sz="20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s-E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Vielen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s-E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Dank</a:t>
            </a: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hy-AM" sz="2000" dirty="0">
                <a:solidFill>
                  <a:srgbClr val="000000"/>
                </a:solidFill>
                <a:latin typeface="+mj-lt"/>
              </a:rPr>
              <a:t>Շատ շնորհակալություն</a:t>
            </a:r>
            <a:endParaRPr lang="es-ES" sz="20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s-ES" sz="2000" b="0" cap="none" spc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Moitas</a:t>
            </a:r>
            <a:r>
              <a:rPr lang="es-ES" sz="2000" b="0" cap="none" spc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s-ES" sz="2000" b="0" cap="none" spc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grazas</a:t>
            </a:r>
            <a:endParaRPr lang="es-ES" sz="2000" b="0" cap="none" spc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52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0811"/>
            <a:ext cx="8140272" cy="597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67468" y="1036133"/>
            <a:ext cx="3825875" cy="5422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EU-PROJECT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2017-1-ES01KA203-038344</a:t>
            </a: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"/>
              </a:spcBef>
            </a:pPr>
            <a:r>
              <a:rPr sz="800" dirty="0">
                <a:latin typeface="Calibri"/>
                <a:cs typeface="Calibri"/>
              </a:rPr>
              <a:t>The </a:t>
            </a:r>
            <a:r>
              <a:rPr sz="800" spc="-5" dirty="0">
                <a:latin typeface="Calibri"/>
                <a:cs typeface="Calibri"/>
              </a:rPr>
              <a:t>project </a:t>
            </a:r>
            <a:r>
              <a:rPr sz="800" b="1" spc="-5" dirty="0">
                <a:latin typeface="Calibri"/>
                <a:cs typeface="Calibri"/>
              </a:rPr>
              <a:t>IACOBUS </a:t>
            </a:r>
            <a:r>
              <a:rPr sz="800" b="1" dirty="0">
                <a:latin typeface="Calibri"/>
                <a:cs typeface="Calibri"/>
              </a:rPr>
              <a:t>+ </a:t>
            </a:r>
            <a:r>
              <a:rPr sz="800" b="1" spc="-5" dirty="0">
                <a:latin typeface="Calibri"/>
                <a:cs typeface="Calibri"/>
              </a:rPr>
              <a:t>Culture, Heritage and Integration </a:t>
            </a:r>
            <a:r>
              <a:rPr sz="800" spc="-5" dirty="0">
                <a:latin typeface="Calibri"/>
                <a:cs typeface="Calibri"/>
              </a:rPr>
              <a:t>is an </a:t>
            </a:r>
            <a:r>
              <a:rPr sz="800" dirty="0">
                <a:latin typeface="Calibri"/>
                <a:cs typeface="Calibri"/>
              </a:rPr>
              <a:t>academic </a:t>
            </a:r>
            <a:r>
              <a:rPr sz="800" spc="-5" dirty="0">
                <a:latin typeface="Calibri"/>
                <a:cs typeface="Calibri"/>
              </a:rPr>
              <a:t>experience </a:t>
            </a:r>
            <a:r>
              <a:rPr sz="800" dirty="0">
                <a:latin typeface="Calibri"/>
                <a:cs typeface="Calibri"/>
              </a:rPr>
              <a:t>in </a:t>
            </a:r>
            <a:r>
              <a:rPr sz="800" spc="-5" dirty="0">
                <a:latin typeface="Calibri"/>
                <a:cs typeface="Calibri"/>
              </a:rPr>
              <a:t>an  international university environment for students </a:t>
            </a:r>
            <a:r>
              <a:rPr sz="800" dirty="0">
                <a:latin typeface="Calibri"/>
                <a:cs typeface="Calibri"/>
              </a:rPr>
              <a:t>of </a:t>
            </a:r>
            <a:r>
              <a:rPr sz="800" spc="-5" dirty="0">
                <a:latin typeface="Calibri"/>
                <a:cs typeface="Calibri"/>
              </a:rPr>
              <a:t>architecture in </a:t>
            </a:r>
            <a:r>
              <a:rPr sz="800" dirty="0">
                <a:latin typeface="Calibri"/>
                <a:cs typeface="Calibri"/>
              </a:rPr>
              <a:t>the last </a:t>
            </a:r>
            <a:r>
              <a:rPr sz="800" spc="-5" dirty="0">
                <a:latin typeface="Calibri"/>
                <a:cs typeface="Calibri"/>
              </a:rPr>
              <a:t>period of their  studies. </a:t>
            </a:r>
            <a:r>
              <a:rPr sz="800" dirty="0">
                <a:latin typeface="Calibri"/>
                <a:cs typeface="Calibri"/>
              </a:rPr>
              <a:t>It </a:t>
            </a:r>
            <a:r>
              <a:rPr sz="800" spc="-5" dirty="0">
                <a:latin typeface="Calibri"/>
                <a:cs typeface="Calibri"/>
              </a:rPr>
              <a:t>is </a:t>
            </a:r>
            <a:r>
              <a:rPr sz="800" dirty="0">
                <a:latin typeface="Calibri"/>
                <a:cs typeface="Calibri"/>
              </a:rPr>
              <a:t>built on a </a:t>
            </a:r>
            <a:r>
              <a:rPr sz="800" spc="-5" dirty="0">
                <a:latin typeface="Calibri"/>
                <a:cs typeface="Calibri"/>
              </a:rPr>
              <a:t>previous experience, the </a:t>
            </a:r>
            <a:r>
              <a:rPr sz="800" dirty="0">
                <a:latin typeface="Calibri"/>
                <a:cs typeface="Calibri"/>
              </a:rPr>
              <a:t>IACOBUS </a:t>
            </a:r>
            <a:r>
              <a:rPr sz="800" spc="-5" dirty="0">
                <a:latin typeface="Calibri"/>
                <a:cs typeface="Calibri"/>
              </a:rPr>
              <a:t>program, </a:t>
            </a:r>
            <a:r>
              <a:rPr sz="800" dirty="0">
                <a:latin typeface="Calibri"/>
                <a:cs typeface="Calibri"/>
              </a:rPr>
              <a:t>a collaboration  </a:t>
            </a:r>
            <a:r>
              <a:rPr sz="800" spc="-5" dirty="0">
                <a:latin typeface="Calibri"/>
                <a:cs typeface="Calibri"/>
              </a:rPr>
              <a:t>agreement that implied around 1,000 students, teachers </a:t>
            </a:r>
            <a:r>
              <a:rPr sz="800" dirty="0">
                <a:latin typeface="Calibri"/>
                <a:cs typeface="Calibri"/>
              </a:rPr>
              <a:t>and </a:t>
            </a:r>
            <a:r>
              <a:rPr sz="800" spc="-5" dirty="0">
                <a:latin typeface="Calibri"/>
                <a:cs typeface="Calibri"/>
              </a:rPr>
              <a:t>experts from the University </a:t>
            </a:r>
            <a:r>
              <a:rPr sz="800" spc="20" dirty="0">
                <a:latin typeface="Calibri"/>
                <a:cs typeface="Calibri"/>
              </a:rPr>
              <a:t>of 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Coruña, the ENSA of Clermont-Ferrand </a:t>
            </a:r>
            <a:r>
              <a:rPr sz="800" dirty="0">
                <a:latin typeface="Calibri"/>
                <a:cs typeface="Calibri"/>
              </a:rPr>
              <a:t>and </a:t>
            </a:r>
            <a:r>
              <a:rPr sz="800" spc="-5" dirty="0">
                <a:latin typeface="Calibri"/>
                <a:cs typeface="Calibri"/>
              </a:rPr>
              <a:t>the </a:t>
            </a:r>
            <a:r>
              <a:rPr sz="800" dirty="0">
                <a:latin typeface="Calibri"/>
                <a:cs typeface="Calibri"/>
              </a:rPr>
              <a:t>OTH </a:t>
            </a:r>
            <a:r>
              <a:rPr sz="800" spc="-5" dirty="0">
                <a:latin typeface="Calibri"/>
                <a:cs typeface="Calibri"/>
              </a:rPr>
              <a:t>of Regensburg since 1995. The  proposal is to work around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series of projects of </a:t>
            </a:r>
            <a:r>
              <a:rPr sz="800" dirty="0">
                <a:latin typeface="Calibri"/>
                <a:cs typeface="Calibri"/>
              </a:rPr>
              <a:t>awareness </a:t>
            </a:r>
            <a:r>
              <a:rPr sz="800" spc="-5" dirty="0">
                <a:latin typeface="Calibri"/>
                <a:cs typeface="Calibri"/>
              </a:rPr>
              <a:t>and intervention on heritage  sites </a:t>
            </a:r>
            <a:r>
              <a:rPr sz="800" dirty="0">
                <a:latin typeface="Calibri"/>
                <a:cs typeface="Calibri"/>
              </a:rPr>
              <a:t>– </a:t>
            </a:r>
            <a:r>
              <a:rPr sz="800" spc="-5" dirty="0">
                <a:latin typeface="Calibri"/>
                <a:cs typeface="Calibri"/>
              </a:rPr>
              <a:t>and their surroundings </a:t>
            </a:r>
            <a:r>
              <a:rPr sz="800" dirty="0">
                <a:latin typeface="Calibri"/>
                <a:cs typeface="Calibri"/>
              </a:rPr>
              <a:t>– </a:t>
            </a:r>
            <a:r>
              <a:rPr sz="800" spc="-5" dirty="0">
                <a:latin typeface="Calibri"/>
                <a:cs typeface="Calibri"/>
              </a:rPr>
              <a:t>in risk or threat of </a:t>
            </a:r>
            <a:r>
              <a:rPr sz="800" dirty="0">
                <a:latin typeface="Calibri"/>
                <a:cs typeface="Calibri"/>
              </a:rPr>
              <a:t>disappearance </a:t>
            </a:r>
            <a:r>
              <a:rPr sz="800" spc="-5" dirty="0">
                <a:latin typeface="Calibri"/>
                <a:cs typeface="Calibri"/>
              </a:rPr>
              <a:t>by the lack </a:t>
            </a:r>
            <a:r>
              <a:rPr sz="800" dirty="0">
                <a:latin typeface="Calibri"/>
                <a:cs typeface="Calibri"/>
              </a:rPr>
              <a:t>of legal  </a:t>
            </a:r>
            <a:r>
              <a:rPr sz="800" spc="-5" dirty="0">
                <a:latin typeface="Calibri"/>
                <a:cs typeface="Calibri"/>
              </a:rPr>
              <a:t>mechanisms </a:t>
            </a:r>
            <a:r>
              <a:rPr sz="800" dirty="0">
                <a:latin typeface="Calibri"/>
                <a:cs typeface="Calibri"/>
              </a:rPr>
              <a:t>of </a:t>
            </a:r>
            <a:r>
              <a:rPr sz="800" spc="-5" dirty="0">
                <a:latin typeface="Calibri"/>
                <a:cs typeface="Calibri"/>
              </a:rPr>
              <a:t>protection, </a:t>
            </a:r>
            <a:r>
              <a:rPr sz="800" dirty="0">
                <a:latin typeface="Calibri"/>
                <a:cs typeface="Calibri"/>
              </a:rPr>
              <a:t>abandonment, </a:t>
            </a:r>
            <a:r>
              <a:rPr sz="800" spc="-5" dirty="0">
                <a:latin typeface="Calibri"/>
                <a:cs typeface="Calibri"/>
              </a:rPr>
              <a:t>ruin or urban pressure. </a:t>
            </a:r>
            <a:r>
              <a:rPr sz="800" dirty="0">
                <a:latin typeface="Calibri"/>
                <a:cs typeface="Calibri"/>
              </a:rPr>
              <a:t>It </a:t>
            </a:r>
            <a:r>
              <a:rPr sz="800" spc="-5" dirty="0">
                <a:latin typeface="Calibri"/>
                <a:cs typeface="Calibri"/>
              </a:rPr>
              <a:t>is </a:t>
            </a:r>
            <a:r>
              <a:rPr sz="800" dirty="0">
                <a:latin typeface="Calibri"/>
                <a:cs typeface="Calibri"/>
              </a:rPr>
              <a:t>all </a:t>
            </a:r>
            <a:r>
              <a:rPr sz="800" spc="-5" dirty="0">
                <a:latin typeface="Calibri"/>
                <a:cs typeface="Calibri"/>
              </a:rPr>
              <a:t>about </a:t>
            </a:r>
            <a:r>
              <a:rPr sz="800" dirty="0">
                <a:latin typeface="Calibri"/>
                <a:cs typeface="Calibri"/>
              </a:rPr>
              <a:t>giving </a:t>
            </a:r>
            <a:r>
              <a:rPr sz="800" spc="-5" dirty="0">
                <a:latin typeface="Calibri"/>
                <a:cs typeface="Calibri"/>
              </a:rPr>
              <a:t>new  uses to </a:t>
            </a:r>
            <a:r>
              <a:rPr sz="800" dirty="0">
                <a:latin typeface="Calibri"/>
                <a:cs typeface="Calibri"/>
              </a:rPr>
              <a:t>buildings and </a:t>
            </a:r>
            <a:r>
              <a:rPr sz="800" spc="-5" dirty="0">
                <a:latin typeface="Calibri"/>
                <a:cs typeface="Calibri"/>
              </a:rPr>
              <a:t>revitalizing their environments, as part of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collective exercise </a:t>
            </a:r>
            <a:r>
              <a:rPr sz="800" spc="5" dirty="0">
                <a:latin typeface="Calibri"/>
                <a:cs typeface="Calibri"/>
              </a:rPr>
              <a:t>of  </a:t>
            </a:r>
            <a:r>
              <a:rPr sz="800" spc="-5" dirty="0">
                <a:latin typeface="Calibri"/>
                <a:cs typeface="Calibri"/>
              </a:rPr>
              <a:t>architecture </a:t>
            </a:r>
            <a:r>
              <a:rPr sz="800" dirty="0">
                <a:latin typeface="Calibri"/>
                <a:cs typeface="Calibri"/>
              </a:rPr>
              <a:t>and </a:t>
            </a:r>
            <a:r>
              <a:rPr sz="800" spc="-5" dirty="0">
                <a:latin typeface="Calibri"/>
                <a:cs typeface="Calibri"/>
              </a:rPr>
              <a:t>research, with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high impact on the </a:t>
            </a:r>
            <a:r>
              <a:rPr sz="800" dirty="0">
                <a:latin typeface="Calibri"/>
                <a:cs typeface="Calibri"/>
              </a:rPr>
              <a:t>communities </a:t>
            </a:r>
            <a:r>
              <a:rPr sz="800" spc="-5" dirty="0">
                <a:latin typeface="Calibri"/>
                <a:cs typeface="Calibri"/>
              </a:rPr>
              <a:t>where it </a:t>
            </a:r>
            <a:r>
              <a:rPr sz="800" dirty="0">
                <a:latin typeface="Calibri"/>
                <a:cs typeface="Calibri"/>
              </a:rPr>
              <a:t>operates.  </a:t>
            </a:r>
            <a:r>
              <a:rPr sz="800" spc="-5" dirty="0">
                <a:latin typeface="Calibri"/>
                <a:cs typeface="Calibri"/>
              </a:rPr>
              <a:t>During these years, those responsible established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rotating methodology, so that each  semester the students work in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different site and in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different</a:t>
            </a:r>
            <a:r>
              <a:rPr sz="800" spc="7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country.</a:t>
            </a:r>
            <a:endParaRPr sz="800">
              <a:latin typeface="Calibri"/>
              <a:cs typeface="Calibri"/>
            </a:endParaRPr>
          </a:p>
          <a:p>
            <a:pPr marL="12700" marR="420370">
              <a:lnSpc>
                <a:spcPct val="100000"/>
              </a:lnSpc>
            </a:pPr>
            <a:r>
              <a:rPr sz="800" spc="-5" dirty="0">
                <a:latin typeface="Calibri"/>
                <a:cs typeface="Calibri"/>
              </a:rPr>
              <a:t>During the period of 2018-2020, the following sites are subject to interventions by  Iacobus+:</a:t>
            </a:r>
            <a:endParaRPr sz="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800" spc="-5" dirty="0">
                <a:latin typeface="Calibri"/>
                <a:cs typeface="Calibri"/>
              </a:rPr>
              <a:t>Iacobus+ </a:t>
            </a:r>
            <a:r>
              <a:rPr sz="800" dirty="0">
                <a:latin typeface="Calibri"/>
                <a:cs typeface="Calibri"/>
              </a:rPr>
              <a:t>2018: </a:t>
            </a:r>
            <a:r>
              <a:rPr sz="800" u="sng" spc="-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3"/>
              </a:rPr>
              <a:t>Stadtlagerhaus</a:t>
            </a:r>
            <a:r>
              <a:rPr sz="800" spc="-5" dirty="0">
                <a:latin typeface="Calibri"/>
                <a:cs typeface="Calibri"/>
              </a:rPr>
              <a:t>, Regensburg (D), by </a:t>
            </a:r>
            <a:r>
              <a:rPr sz="800" u="sng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4"/>
              </a:rPr>
              <a:t>OTH</a:t>
            </a:r>
            <a:r>
              <a:rPr sz="800" u="sng" spc="-3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800" u="sng" spc="-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4"/>
              </a:rPr>
              <a:t>Regensburg</a:t>
            </a:r>
            <a:endParaRPr sz="800">
              <a:latin typeface="Calibri"/>
              <a:cs typeface="Calibri"/>
            </a:endParaRPr>
          </a:p>
          <a:p>
            <a:pPr marL="12700" marR="173355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Calibri"/>
                <a:cs typeface="Calibri"/>
              </a:rPr>
              <a:t>Iacobus+ </a:t>
            </a:r>
            <a:r>
              <a:rPr sz="800" dirty="0">
                <a:latin typeface="Calibri"/>
                <a:cs typeface="Calibri"/>
              </a:rPr>
              <a:t>2019: </a:t>
            </a:r>
            <a:r>
              <a:rPr sz="800" u="sng" spc="-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5"/>
              </a:rPr>
              <a:t>Colegiata Sta. María la Real do </a:t>
            </a:r>
            <a:r>
              <a:rPr sz="800" u="sng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5"/>
              </a:rPr>
              <a:t>Sar</a:t>
            </a:r>
            <a:r>
              <a:rPr sz="800" dirty="0">
                <a:latin typeface="Calibri"/>
                <a:cs typeface="Calibri"/>
              </a:rPr>
              <a:t>, </a:t>
            </a:r>
            <a:r>
              <a:rPr sz="800" spc="-5" dirty="0">
                <a:latin typeface="Calibri"/>
                <a:cs typeface="Calibri"/>
              </a:rPr>
              <a:t>Santiago de Compostela (ES), by </a:t>
            </a:r>
            <a:r>
              <a:rPr sz="800" u="sng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6"/>
              </a:rPr>
              <a:t>UDC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Iacobus+ </a:t>
            </a:r>
            <a:r>
              <a:rPr sz="800" dirty="0">
                <a:latin typeface="Calibri"/>
                <a:cs typeface="Calibri"/>
              </a:rPr>
              <a:t>2020: </a:t>
            </a:r>
            <a:r>
              <a:rPr sz="800" u="sng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7"/>
              </a:rPr>
              <a:t>San </a:t>
            </a:r>
            <a:r>
              <a:rPr sz="800" u="sng" spc="-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7"/>
              </a:rPr>
              <a:t>Lazzaro degli Armen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  <a:hlinkClick r:id="rId7"/>
              </a:rPr>
              <a:t>i</a:t>
            </a:r>
            <a:r>
              <a:rPr sz="800" spc="-5" dirty="0">
                <a:latin typeface="Calibri"/>
                <a:cs typeface="Calibri"/>
              </a:rPr>
              <a:t>, Venice (I), by </a:t>
            </a:r>
            <a:r>
              <a:rPr sz="800" u="sng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8"/>
              </a:rPr>
              <a:t>ENSACF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800" dirty="0">
                <a:latin typeface="Calibri"/>
                <a:cs typeface="Calibri"/>
              </a:rPr>
              <a:t>/</a:t>
            </a:r>
            <a:r>
              <a:rPr sz="800" spc="-80" dirty="0"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NUACA</a:t>
            </a:r>
            <a:endParaRPr sz="800">
              <a:latin typeface="Calibri"/>
              <a:cs typeface="Calibri"/>
            </a:endParaRPr>
          </a:p>
          <a:p>
            <a:pPr marL="12700" marR="6350" algn="just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The </a:t>
            </a:r>
            <a:r>
              <a:rPr sz="800" spc="-5" dirty="0">
                <a:latin typeface="Calibri"/>
                <a:cs typeface="Calibri"/>
              </a:rPr>
              <a:t>opportunity to incorporate </a:t>
            </a:r>
            <a:r>
              <a:rPr sz="800" dirty="0">
                <a:latin typeface="Calibri"/>
                <a:cs typeface="Calibri"/>
              </a:rPr>
              <a:t>a new </a:t>
            </a:r>
            <a:r>
              <a:rPr sz="800" spc="-5" dirty="0">
                <a:latin typeface="Calibri"/>
                <a:cs typeface="Calibri"/>
              </a:rPr>
              <a:t>institution to the project,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5" dirty="0">
                <a:latin typeface="Calibri"/>
                <a:cs typeface="Calibri"/>
              </a:rPr>
              <a:t>NUACA of </a:t>
            </a:r>
            <a:r>
              <a:rPr sz="800" dirty="0">
                <a:latin typeface="Calibri"/>
                <a:cs typeface="Calibri"/>
              </a:rPr>
              <a:t>Yerevan  </a:t>
            </a:r>
            <a:r>
              <a:rPr sz="800" spc="-5" dirty="0">
                <a:latin typeface="Calibri"/>
                <a:cs typeface="Calibri"/>
              </a:rPr>
              <a:t>(Armenia), and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5" dirty="0">
                <a:latin typeface="Calibri"/>
                <a:cs typeface="Calibri"/>
              </a:rPr>
              <a:t>correspondence between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5" dirty="0">
                <a:latin typeface="Calibri"/>
                <a:cs typeface="Calibri"/>
              </a:rPr>
              <a:t>study plans </a:t>
            </a:r>
            <a:r>
              <a:rPr sz="800" dirty="0">
                <a:latin typeface="Calibri"/>
                <a:cs typeface="Calibri"/>
              </a:rPr>
              <a:t>– </a:t>
            </a:r>
            <a:r>
              <a:rPr sz="800" spc="-5" dirty="0">
                <a:latin typeface="Calibri"/>
                <a:cs typeface="Calibri"/>
              </a:rPr>
              <a:t>once adapted to </a:t>
            </a:r>
            <a:r>
              <a:rPr sz="800" dirty="0">
                <a:latin typeface="Calibri"/>
                <a:cs typeface="Calibri"/>
              </a:rPr>
              <a:t>the  </a:t>
            </a:r>
            <a:r>
              <a:rPr sz="800" spc="-5" dirty="0">
                <a:latin typeface="Calibri"/>
                <a:cs typeface="Calibri"/>
              </a:rPr>
              <a:t>European Higher Education Area (EHEA) </a:t>
            </a:r>
            <a:r>
              <a:rPr sz="800" dirty="0">
                <a:latin typeface="Calibri"/>
                <a:cs typeface="Calibri"/>
              </a:rPr>
              <a:t>– </a:t>
            </a:r>
            <a:r>
              <a:rPr sz="800" spc="-5" dirty="0">
                <a:latin typeface="Calibri"/>
                <a:cs typeface="Calibri"/>
              </a:rPr>
              <a:t>of the OTH, ENSACF and ETSAC, speak in </a:t>
            </a:r>
            <a:r>
              <a:rPr sz="800" dirty="0">
                <a:latin typeface="Calibri"/>
                <a:cs typeface="Calibri"/>
              </a:rPr>
              <a:t>favor </a:t>
            </a:r>
            <a:r>
              <a:rPr sz="800" spc="-10" dirty="0">
                <a:latin typeface="Calibri"/>
                <a:cs typeface="Calibri"/>
              </a:rPr>
              <a:t>to 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update </a:t>
            </a:r>
            <a:r>
              <a:rPr sz="800" spc="-5" dirty="0">
                <a:latin typeface="Calibri"/>
                <a:cs typeface="Calibri"/>
              </a:rPr>
              <a:t>the project </a:t>
            </a:r>
            <a:r>
              <a:rPr sz="800" dirty="0">
                <a:latin typeface="Calibri"/>
                <a:cs typeface="Calibri"/>
              </a:rPr>
              <a:t>under a </a:t>
            </a:r>
            <a:r>
              <a:rPr sz="800" spc="-5" dirty="0">
                <a:latin typeface="Calibri"/>
                <a:cs typeface="Calibri"/>
              </a:rPr>
              <a:t>more ambitious schemes. </a:t>
            </a:r>
            <a:r>
              <a:rPr sz="800" dirty="0">
                <a:latin typeface="Calibri"/>
                <a:cs typeface="Calibri"/>
              </a:rPr>
              <a:t>In </a:t>
            </a:r>
            <a:r>
              <a:rPr sz="800" spc="-5" dirty="0">
                <a:latin typeface="Calibri"/>
                <a:cs typeface="Calibri"/>
              </a:rPr>
              <a:t>this </a:t>
            </a:r>
            <a:r>
              <a:rPr sz="800" dirty="0">
                <a:latin typeface="Calibri"/>
                <a:cs typeface="Calibri"/>
              </a:rPr>
              <a:t>way, by the </a:t>
            </a:r>
            <a:r>
              <a:rPr sz="800" spc="-5" dirty="0">
                <a:latin typeface="Calibri"/>
                <a:cs typeface="Calibri"/>
              </a:rPr>
              <a:t>year 2020, the  following actions shall be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pursued:</a:t>
            </a:r>
            <a:endParaRPr sz="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1º The </a:t>
            </a:r>
            <a:r>
              <a:rPr sz="800" spc="-5" dirty="0">
                <a:latin typeface="Calibri"/>
                <a:cs typeface="Calibri"/>
              </a:rPr>
              <a:t>incorporation of new associated institutions with coincident</a:t>
            </a:r>
            <a:r>
              <a:rPr sz="800" spc="10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objectives.</a:t>
            </a:r>
            <a:endParaRPr sz="800">
              <a:latin typeface="Calibri"/>
              <a:cs typeface="Calibri"/>
            </a:endParaRPr>
          </a:p>
          <a:p>
            <a:pPr marL="12700" marR="8255" algn="just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2º The </a:t>
            </a:r>
            <a:r>
              <a:rPr sz="800" spc="-5" dirty="0">
                <a:latin typeface="Calibri"/>
                <a:cs typeface="Calibri"/>
              </a:rPr>
              <a:t>positioning of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5" dirty="0">
                <a:latin typeface="Calibri"/>
                <a:cs typeface="Calibri"/>
              </a:rPr>
              <a:t>project as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disciplinary </a:t>
            </a:r>
            <a:r>
              <a:rPr sz="800" dirty="0">
                <a:latin typeface="Calibri"/>
                <a:cs typeface="Calibri"/>
              </a:rPr>
              <a:t>axis, </a:t>
            </a:r>
            <a:r>
              <a:rPr sz="800" spc="-5" dirty="0">
                <a:latin typeface="Calibri"/>
                <a:cs typeface="Calibri"/>
              </a:rPr>
              <a:t>around the architectural  rehabilitation, in the Master in Architecture </a:t>
            </a:r>
            <a:r>
              <a:rPr sz="800" dirty="0">
                <a:latin typeface="Calibri"/>
                <a:cs typeface="Calibri"/>
              </a:rPr>
              <a:t>in </a:t>
            </a:r>
            <a:r>
              <a:rPr sz="800" spc="-5" dirty="0">
                <a:latin typeface="Calibri"/>
                <a:cs typeface="Calibri"/>
              </a:rPr>
              <a:t>the study plans of the </a:t>
            </a:r>
            <a:r>
              <a:rPr sz="800" dirty="0">
                <a:latin typeface="Calibri"/>
                <a:cs typeface="Calibri"/>
              </a:rPr>
              <a:t>OTH, </a:t>
            </a:r>
            <a:r>
              <a:rPr sz="800" spc="-5" dirty="0">
                <a:latin typeface="Calibri"/>
                <a:cs typeface="Calibri"/>
              </a:rPr>
              <a:t>ENSACF and  </a:t>
            </a:r>
            <a:r>
              <a:rPr sz="800" dirty="0">
                <a:latin typeface="Calibri"/>
                <a:cs typeface="Calibri"/>
              </a:rPr>
              <a:t>ETSAC.</a:t>
            </a:r>
            <a:endParaRPr sz="800">
              <a:latin typeface="Calibri"/>
              <a:cs typeface="Calibri"/>
            </a:endParaRPr>
          </a:p>
          <a:p>
            <a:pPr marL="12700" marR="9525" algn="just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3º The </a:t>
            </a:r>
            <a:r>
              <a:rPr sz="800" spc="-5" dirty="0">
                <a:latin typeface="Calibri"/>
                <a:cs typeface="Calibri"/>
              </a:rPr>
              <a:t>establishment </a:t>
            </a:r>
            <a:r>
              <a:rPr sz="800" dirty="0">
                <a:latin typeface="Calibri"/>
                <a:cs typeface="Calibri"/>
              </a:rPr>
              <a:t>of </a:t>
            </a:r>
            <a:r>
              <a:rPr sz="800" spc="-5" dirty="0">
                <a:latin typeface="Calibri"/>
                <a:cs typeface="Calibri"/>
              </a:rPr>
              <a:t>double </a:t>
            </a:r>
            <a:r>
              <a:rPr sz="800" dirty="0">
                <a:latin typeface="Calibri"/>
                <a:cs typeface="Calibri"/>
              </a:rPr>
              <a:t>degrees </a:t>
            </a:r>
            <a:r>
              <a:rPr sz="800" spc="-5" dirty="0">
                <a:latin typeface="Calibri"/>
                <a:cs typeface="Calibri"/>
              </a:rPr>
              <a:t>with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Master level </a:t>
            </a:r>
            <a:r>
              <a:rPr sz="800" dirty="0">
                <a:latin typeface="Calibri"/>
                <a:cs typeface="Calibri"/>
              </a:rPr>
              <a:t>among </a:t>
            </a:r>
            <a:r>
              <a:rPr sz="800" spc="-5" dirty="0">
                <a:latin typeface="Calibri"/>
                <a:cs typeface="Calibri"/>
              </a:rPr>
              <a:t>the participating  institutions.</a:t>
            </a:r>
            <a:endParaRPr sz="800">
              <a:latin typeface="Calibri"/>
              <a:cs typeface="Calibri"/>
            </a:endParaRPr>
          </a:p>
          <a:p>
            <a:pPr marL="12700" marR="7620" algn="just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4. Involve all the </a:t>
            </a:r>
            <a:r>
              <a:rPr sz="800" spc="-5" dirty="0">
                <a:latin typeface="Calibri"/>
                <a:cs typeface="Calibri"/>
              </a:rPr>
              <a:t>actors </a:t>
            </a:r>
            <a:r>
              <a:rPr sz="800" dirty="0">
                <a:latin typeface="Calibri"/>
                <a:cs typeface="Calibri"/>
              </a:rPr>
              <a:t>in </a:t>
            </a:r>
            <a:r>
              <a:rPr sz="800" spc="-5" dirty="0">
                <a:latin typeface="Calibri"/>
                <a:cs typeface="Calibri"/>
              </a:rPr>
              <a:t>the project in </a:t>
            </a:r>
            <a:r>
              <a:rPr sz="800" dirty="0">
                <a:latin typeface="Calibri"/>
                <a:cs typeface="Calibri"/>
              </a:rPr>
              <a:t>a global </a:t>
            </a:r>
            <a:r>
              <a:rPr sz="800" spc="-5" dirty="0">
                <a:latin typeface="Calibri"/>
                <a:cs typeface="Calibri"/>
              </a:rPr>
              <a:t>problem such as the situation of refugees,  displaced persons </a:t>
            </a:r>
            <a:r>
              <a:rPr sz="800" dirty="0">
                <a:latin typeface="Calibri"/>
                <a:cs typeface="Calibri"/>
              </a:rPr>
              <a:t>and asylum </a:t>
            </a:r>
            <a:r>
              <a:rPr sz="800" spc="-5" dirty="0">
                <a:latin typeface="Calibri"/>
                <a:cs typeface="Calibri"/>
              </a:rPr>
              <a:t>seekers, through the commitment of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5" dirty="0">
                <a:latin typeface="Calibri"/>
                <a:cs typeface="Calibri"/>
              </a:rPr>
              <a:t>students in the  projects within the host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communities.</a:t>
            </a:r>
            <a:endParaRPr sz="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The </a:t>
            </a:r>
            <a:r>
              <a:rPr sz="800" spc="-5" dirty="0">
                <a:latin typeface="Calibri"/>
                <a:cs typeface="Calibri"/>
              </a:rPr>
              <a:t>project has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triple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purpose:</a:t>
            </a:r>
            <a:endParaRPr sz="800"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  <a:buAutoNum type="arabicPlain"/>
              <a:tabLst>
                <a:tab pos="107314" algn="l"/>
              </a:tabLst>
            </a:pPr>
            <a:r>
              <a:rPr sz="800" dirty="0">
                <a:latin typeface="Calibri"/>
                <a:cs typeface="Calibri"/>
              </a:rPr>
              <a:t>– To </a:t>
            </a:r>
            <a:r>
              <a:rPr sz="800" spc="-5" dirty="0">
                <a:latin typeface="Calibri"/>
                <a:cs typeface="Calibri"/>
              </a:rPr>
              <a:t>provide </a:t>
            </a:r>
            <a:r>
              <a:rPr sz="800" dirty="0">
                <a:latin typeface="Calibri"/>
                <a:cs typeface="Calibri"/>
              </a:rPr>
              <a:t>specialized </a:t>
            </a:r>
            <a:r>
              <a:rPr sz="800" spc="-5" dirty="0">
                <a:latin typeface="Calibri"/>
                <a:cs typeface="Calibri"/>
              </a:rPr>
              <a:t>training for students in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context </a:t>
            </a:r>
            <a:r>
              <a:rPr sz="800" dirty="0">
                <a:latin typeface="Calibri"/>
                <a:cs typeface="Calibri"/>
              </a:rPr>
              <a:t>of </a:t>
            </a:r>
            <a:r>
              <a:rPr sz="800" spc="-5" dirty="0">
                <a:latin typeface="Calibri"/>
                <a:cs typeface="Calibri"/>
              </a:rPr>
              <a:t>collective work, joining  international groups, under real premises and hypotheses, so that their work, far beyond  the </a:t>
            </a:r>
            <a:r>
              <a:rPr sz="800" dirty="0">
                <a:latin typeface="Calibri"/>
                <a:cs typeface="Calibri"/>
              </a:rPr>
              <a:t>academic, will have a significant </a:t>
            </a:r>
            <a:r>
              <a:rPr sz="800" spc="-5" dirty="0">
                <a:latin typeface="Calibri"/>
                <a:cs typeface="Calibri"/>
              </a:rPr>
              <a:t>social impact. </a:t>
            </a:r>
            <a:r>
              <a:rPr sz="800" dirty="0">
                <a:latin typeface="Calibri"/>
                <a:cs typeface="Calibri"/>
              </a:rPr>
              <a:t>For </a:t>
            </a:r>
            <a:r>
              <a:rPr sz="800" spc="-5" dirty="0">
                <a:latin typeface="Calibri"/>
                <a:cs typeface="Calibri"/>
              </a:rPr>
              <a:t>students, this is </a:t>
            </a:r>
            <a:r>
              <a:rPr sz="800" spc="5" dirty="0">
                <a:latin typeface="Calibri"/>
                <a:cs typeface="Calibri"/>
              </a:rPr>
              <a:t>an </a:t>
            </a:r>
            <a:r>
              <a:rPr sz="800" spc="-5" dirty="0">
                <a:latin typeface="Calibri"/>
                <a:cs typeface="Calibri"/>
              </a:rPr>
              <a:t>opportunity </a:t>
            </a:r>
            <a:r>
              <a:rPr sz="800" dirty="0">
                <a:latin typeface="Calibri"/>
                <a:cs typeface="Calibri"/>
              </a:rPr>
              <a:t>for  </a:t>
            </a:r>
            <a:r>
              <a:rPr sz="800" spc="-5" dirty="0">
                <a:latin typeface="Calibri"/>
                <a:cs typeface="Calibri"/>
              </a:rPr>
              <a:t>training </a:t>
            </a:r>
            <a:r>
              <a:rPr sz="800" dirty="0">
                <a:latin typeface="Calibri"/>
                <a:cs typeface="Calibri"/>
              </a:rPr>
              <a:t>in </a:t>
            </a:r>
            <a:r>
              <a:rPr sz="800" spc="-5" dirty="0">
                <a:latin typeface="Calibri"/>
                <a:cs typeface="Calibri"/>
              </a:rPr>
              <a:t>the </a:t>
            </a:r>
            <a:r>
              <a:rPr sz="800" dirty="0">
                <a:latin typeface="Calibri"/>
                <a:cs typeface="Calibri"/>
              </a:rPr>
              <a:t>field </a:t>
            </a:r>
            <a:r>
              <a:rPr sz="800" spc="-5" dirty="0">
                <a:latin typeface="Calibri"/>
                <a:cs typeface="Calibri"/>
              </a:rPr>
              <a:t>of heritage intervention, but </a:t>
            </a:r>
            <a:r>
              <a:rPr sz="800" dirty="0">
                <a:latin typeface="Calibri"/>
                <a:cs typeface="Calibri"/>
              </a:rPr>
              <a:t>also </a:t>
            </a:r>
            <a:r>
              <a:rPr sz="800" spc="-5" dirty="0">
                <a:latin typeface="Calibri"/>
                <a:cs typeface="Calibri"/>
              </a:rPr>
              <a:t>an experience of </a:t>
            </a:r>
            <a:r>
              <a:rPr sz="800" dirty="0">
                <a:latin typeface="Calibri"/>
                <a:cs typeface="Calibri"/>
              </a:rPr>
              <a:t>exchange </a:t>
            </a:r>
            <a:r>
              <a:rPr sz="800" spc="5" dirty="0">
                <a:latin typeface="Calibri"/>
                <a:cs typeface="Calibri"/>
              </a:rPr>
              <a:t>of  </a:t>
            </a:r>
            <a:r>
              <a:rPr sz="800" spc="-5" dirty="0">
                <a:latin typeface="Calibri"/>
                <a:cs typeface="Calibri"/>
              </a:rPr>
              <a:t>knowledge and methodologies in work and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training.</a:t>
            </a:r>
            <a:endParaRPr sz="800"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  <a:buAutoNum type="arabicPlain"/>
              <a:tabLst>
                <a:tab pos="92075" algn="l"/>
              </a:tabLst>
            </a:pPr>
            <a:r>
              <a:rPr sz="800" dirty="0">
                <a:latin typeface="Calibri"/>
                <a:cs typeface="Calibri"/>
              </a:rPr>
              <a:t>– To </a:t>
            </a:r>
            <a:r>
              <a:rPr sz="800" spc="-5" dirty="0">
                <a:latin typeface="Calibri"/>
                <a:cs typeface="Calibri"/>
              </a:rPr>
              <a:t>invite citizens and authorities to reflect on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5" dirty="0">
                <a:latin typeface="Calibri"/>
                <a:cs typeface="Calibri"/>
              </a:rPr>
              <a:t>cultural </a:t>
            </a:r>
            <a:r>
              <a:rPr sz="800" dirty="0">
                <a:latin typeface="Calibri"/>
                <a:cs typeface="Calibri"/>
              </a:rPr>
              <a:t>value and the </a:t>
            </a:r>
            <a:r>
              <a:rPr sz="800" spc="-5" dirty="0">
                <a:latin typeface="Calibri"/>
                <a:cs typeface="Calibri"/>
              </a:rPr>
              <a:t>possibilities </a:t>
            </a:r>
            <a:r>
              <a:rPr sz="800" spc="5" dirty="0">
                <a:latin typeface="Calibri"/>
                <a:cs typeface="Calibri"/>
              </a:rPr>
              <a:t>of  </a:t>
            </a:r>
            <a:r>
              <a:rPr sz="800" spc="-5" dirty="0">
                <a:latin typeface="Calibri"/>
                <a:cs typeface="Calibri"/>
              </a:rPr>
              <a:t>providing new uses to old industrial, educational, religious, </a:t>
            </a:r>
            <a:r>
              <a:rPr sz="800" dirty="0">
                <a:latin typeface="Calibri"/>
                <a:cs typeface="Calibri"/>
              </a:rPr>
              <a:t>civil, </a:t>
            </a:r>
            <a:r>
              <a:rPr sz="800" spc="-5" dirty="0">
                <a:latin typeface="Calibri"/>
                <a:cs typeface="Calibri"/>
              </a:rPr>
              <a:t>etc. facilities,  understanding the recovery of these </a:t>
            </a:r>
            <a:r>
              <a:rPr sz="800" dirty="0">
                <a:latin typeface="Calibri"/>
                <a:cs typeface="Calibri"/>
              </a:rPr>
              <a:t>buildings </a:t>
            </a:r>
            <a:r>
              <a:rPr sz="800" spc="-5" dirty="0">
                <a:latin typeface="Calibri"/>
                <a:cs typeface="Calibri"/>
              </a:rPr>
              <a:t>as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cultural value, with commitment </a:t>
            </a:r>
            <a:r>
              <a:rPr sz="800" spc="-10" dirty="0">
                <a:latin typeface="Calibri"/>
                <a:cs typeface="Calibri"/>
              </a:rPr>
              <a:t>to  </a:t>
            </a:r>
            <a:r>
              <a:rPr sz="800" spc="-5" dirty="0">
                <a:latin typeface="Calibri"/>
                <a:cs typeface="Calibri"/>
              </a:rPr>
              <a:t>sustainability and social responsibility towards less favored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communities.</a:t>
            </a:r>
            <a:endParaRPr sz="800">
              <a:latin typeface="Calibri"/>
              <a:cs typeface="Calibri"/>
            </a:endParaRPr>
          </a:p>
          <a:p>
            <a:pPr marL="12700" marR="8255" algn="just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118110" algn="l"/>
              </a:tabLst>
            </a:pPr>
            <a:r>
              <a:rPr sz="800" dirty="0">
                <a:latin typeface="Calibri"/>
                <a:cs typeface="Calibri"/>
              </a:rPr>
              <a:t>– </a:t>
            </a:r>
            <a:r>
              <a:rPr sz="800" spc="-5" dirty="0">
                <a:latin typeface="Calibri"/>
                <a:cs typeface="Calibri"/>
              </a:rPr>
              <a:t>Contribute to the construction of the European citizenship by raising awareness  towards our </a:t>
            </a:r>
            <a:r>
              <a:rPr sz="800" dirty="0">
                <a:latin typeface="Calibri"/>
                <a:cs typeface="Calibri"/>
              </a:rPr>
              <a:t>common </a:t>
            </a:r>
            <a:r>
              <a:rPr sz="800" spc="-5" dirty="0">
                <a:latin typeface="Calibri"/>
                <a:cs typeface="Calibri"/>
              </a:rPr>
              <a:t>history and cultural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heritage.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8675">
              <a:lnSpc>
                <a:spcPct val="100000"/>
              </a:lnSpc>
              <a:spcBef>
                <a:spcPts val="100"/>
              </a:spcBef>
            </a:pPr>
            <a:r>
              <a:rPr dirty="0"/>
              <a:t>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56176" y="3657600"/>
            <a:ext cx="3258820" cy="6283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883919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1995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/</a:t>
            </a:r>
            <a:r>
              <a:rPr sz="20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202</a:t>
            </a:r>
            <a:r>
              <a:rPr lang="es-ES" sz="2000" b="1" dirty="0">
                <a:latin typeface="Arial"/>
                <a:cs typeface="Arial"/>
              </a:rPr>
              <a:t>0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724400" y="4343400"/>
            <a:ext cx="2667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95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0"/>
            <a:ext cx="4936958" cy="699270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721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3500" y="0"/>
            <a:ext cx="93345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41432" y="1147953"/>
            <a:ext cx="2006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entury Gothic"/>
                <a:cs typeface="Century Gothic"/>
              </a:rPr>
              <a:t>1</a:t>
            </a:r>
            <a:r>
              <a:rPr sz="1000" spc="-75" dirty="0">
                <a:latin typeface="Century Gothic"/>
                <a:cs typeface="Century Gothic"/>
              </a:rPr>
              <a:t> </a:t>
            </a:r>
            <a:r>
              <a:rPr sz="1000" spc="-5" dirty="0">
                <a:latin typeface="Century Gothic"/>
                <a:cs typeface="Century Gothic"/>
              </a:rPr>
              <a:t>8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59" y="0"/>
            <a:ext cx="10764012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41432" y="1147953"/>
            <a:ext cx="2006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entury Gothic"/>
                <a:cs typeface="Century Gothic"/>
              </a:rPr>
              <a:t>1</a:t>
            </a:r>
            <a:r>
              <a:rPr sz="1000" spc="-75" dirty="0">
                <a:latin typeface="Century Gothic"/>
                <a:cs typeface="Century Gothic"/>
              </a:rPr>
              <a:t> </a:t>
            </a:r>
            <a:r>
              <a:rPr sz="1000" spc="-5" dirty="0">
                <a:latin typeface="Century Gothic"/>
                <a:cs typeface="Century Gothic"/>
              </a:rPr>
              <a:t>9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0</a:t>
            </a:r>
            <a:endParaRPr sz="11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40623" y="803148"/>
            <a:ext cx="192786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8196" y="1138174"/>
            <a:ext cx="21907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entury Gothic"/>
                <a:cs typeface="Century Gothic"/>
              </a:rPr>
              <a:t>2</a:t>
            </a:r>
            <a:r>
              <a:rPr sz="1100" spc="-80" dirty="0">
                <a:latin typeface="Century Gothic"/>
                <a:cs typeface="Century Gothic"/>
              </a:rPr>
              <a:t> </a:t>
            </a:r>
            <a:r>
              <a:rPr lang="es-ES" sz="1100" spc="-80" dirty="0">
                <a:latin typeface="Century Gothic"/>
                <a:cs typeface="Century Gothic"/>
              </a:rPr>
              <a:t>1</a:t>
            </a:r>
            <a:endParaRPr sz="11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62160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E7E7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738</Words>
  <Application>Microsoft Office PowerPoint</Application>
  <PresentationFormat>Widescreen</PresentationFormat>
  <Paragraphs>78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2021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prieto</dc:creator>
  <cp:lastModifiedBy>Cristóbal Crespo</cp:lastModifiedBy>
  <cp:revision>13</cp:revision>
  <dcterms:created xsi:type="dcterms:W3CDTF">2020-12-29T00:43:32Z</dcterms:created>
  <dcterms:modified xsi:type="dcterms:W3CDTF">2021-03-17T04:04:53Z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2020-01-28T00:00:00Z</vt:filetime>
  </property>
  <property fmtid="{D5CDD505-2E9C-101B-9397-08002B2CF9AE}" pid="3" name="Creator">
    <vt:lpwstr>Microsoft® PowerPoint® para Office 365</vt:lpwstr>
  </property>
  <property fmtid="{D5CDD505-2E9C-101B-9397-08002B2CF9AE}" pid="4" name="LastSaved">
    <vt:filetime>2020-12-29T00:00:00Z</vt:filetime>
  </property>
</Properties>
</file>